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97" r:id="rId8"/>
    <p:sldId id="262" r:id="rId9"/>
    <p:sldId id="282" r:id="rId10"/>
    <p:sldId id="265" r:id="rId11"/>
    <p:sldId id="266" r:id="rId12"/>
    <p:sldId id="285" r:id="rId13"/>
    <p:sldId id="287" r:id="rId14"/>
    <p:sldId id="267" r:id="rId15"/>
    <p:sldId id="269" r:id="rId16"/>
    <p:sldId id="271" r:id="rId17"/>
    <p:sldId id="273" r:id="rId18"/>
    <p:sldId id="275" r:id="rId19"/>
    <p:sldId id="278" r:id="rId20"/>
    <p:sldId id="280" r:id="rId21"/>
    <p:sldId id="291" r:id="rId22"/>
    <p:sldId id="293" r:id="rId23"/>
    <p:sldId id="296" r:id="rId24"/>
    <p:sldId id="298" r:id="rId25"/>
    <p:sldId id="29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FE3411-B7E3-4FD5-916B-F512408005E3}">
          <p14:sldIdLst>
            <p14:sldId id="256"/>
            <p14:sldId id="257"/>
            <p14:sldId id="258"/>
            <p14:sldId id="259"/>
            <p14:sldId id="260"/>
            <p14:sldId id="261"/>
            <p14:sldId id="297"/>
            <p14:sldId id="262"/>
            <p14:sldId id="282"/>
            <p14:sldId id="265"/>
            <p14:sldId id="266"/>
            <p14:sldId id="285"/>
            <p14:sldId id="287"/>
            <p14:sldId id="267"/>
            <p14:sldId id="269"/>
            <p14:sldId id="271"/>
            <p14:sldId id="273"/>
            <p14:sldId id="275"/>
            <p14:sldId id="278"/>
            <p14:sldId id="280"/>
            <p14:sldId id="291"/>
            <p14:sldId id="293"/>
            <p14:sldId id="296"/>
            <p14:sldId id="298"/>
            <p14:sldId id="2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660"/>
  </p:normalViewPr>
  <p:slideViewPr>
    <p:cSldViewPr snapToGrid="0">
      <p:cViewPr>
        <p:scale>
          <a:sx n="112" d="100"/>
          <a:sy n="112" d="100"/>
        </p:scale>
        <p:origin x="-924"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www.telegraph.co.uk/travel/destinations/caribbean/saint-kitts-and-nevis/st-kitts/hotels/ottleys-plantation-inn-hotel/" TargetMode="External"/><Relationship Id="rId2" Type="http://schemas.openxmlformats.org/officeDocument/2006/relationships/hyperlink" Target="http://www.qholidays.co.uk/destination_hotel.asp?dID=2&amp;hID=404" TargetMode="External"/><Relationship Id="rId1" Type="http://schemas.openxmlformats.org/officeDocument/2006/relationships/slideLayout" Target="../slideLayouts/slideLayout2.xml"/><Relationship Id="rId6" Type="http://schemas.openxmlformats.org/officeDocument/2006/relationships/hyperlink" Target="https://www.google.com/search?q=national+Museum+st.kitts&amp;tbm=isch&amp;tbo=u&amp;source=univ&amp;sa=X&amp;ved=0ahUKEwiItK6o-5PUAhUDJCYKHQyFDZ4QsAQIRQ&amp;biw=1138&amp;bih=530&amp;dpr=1.2#imgrc=4Ub2IIDP0NJGeM" TargetMode="External"/><Relationship Id="rId5" Type="http://schemas.openxmlformats.org/officeDocument/2006/relationships/hyperlink" Target="http://www.stkittstourism.kn/" TargetMode="External"/><Relationship Id="rId4" Type="http://schemas.openxmlformats.org/officeDocument/2006/relationships/hyperlink" Target="http://heritagebrandon.ca/heritage-designation/historical-significanc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9205" y="671640"/>
            <a:ext cx="10695408" cy="4105742"/>
          </a:xfrm>
        </p:spPr>
        <p:txBody>
          <a:bodyPr>
            <a:normAutofit/>
          </a:bodyPr>
          <a:lstStyle/>
          <a:p>
            <a:r>
              <a:rPr lang="en-GB" sz="2800" smtClean="0">
                <a:latin typeface="Arial Black" panose="020B0A04020102020204" pitchFamily="34" charset="0"/>
              </a:rPr>
              <a:t>HERITAGE/HISTORIC </a:t>
            </a:r>
            <a:r>
              <a:rPr lang="en-GB" sz="2800" dirty="0" smtClean="0">
                <a:latin typeface="Arial Black" panose="020B0A04020102020204" pitchFamily="34" charset="0"/>
              </a:rPr>
              <a:t>BUILDINGS ST.KITTS-NEVIS </a:t>
            </a:r>
            <a:endParaRPr lang="en-GB" sz="2800" dirty="0">
              <a:latin typeface="Arial Black" panose="020B0A04020102020204" pitchFamily="34" charset="0"/>
            </a:endParaRPr>
          </a:p>
        </p:txBody>
      </p:sp>
      <p:sp>
        <p:nvSpPr>
          <p:cNvPr id="3" name="Subtitle 2"/>
          <p:cNvSpPr>
            <a:spLocks noGrp="1"/>
          </p:cNvSpPr>
          <p:nvPr>
            <p:ph type="subTitle" idx="1"/>
          </p:nvPr>
        </p:nvSpPr>
        <p:spPr/>
        <p:txBody>
          <a:bodyPr/>
          <a:lstStyle/>
          <a:p>
            <a:r>
              <a:rPr lang="en-GB" b="1" smtClean="0">
                <a:solidFill>
                  <a:srgbClr val="FF0000"/>
                </a:solidFill>
              </a:rPr>
              <a:t>LAVERNE M BROOKES </a:t>
            </a:r>
            <a:r>
              <a:rPr lang="en-GB" b="1" dirty="0" smtClean="0">
                <a:solidFill>
                  <a:srgbClr val="FF0000"/>
                </a:solidFill>
              </a:rPr>
              <a:t>2017 </a:t>
            </a:r>
            <a:endParaRPr lang="en-GB" b="1" dirty="0">
              <a:solidFill>
                <a:srgbClr val="FF0000"/>
              </a:solidFill>
            </a:endParaRPr>
          </a:p>
        </p:txBody>
      </p:sp>
    </p:spTree>
    <p:extLst>
      <p:ext uri="{BB962C8B-B14F-4D97-AF65-F5344CB8AC3E}">
        <p14:creationId xmlns:p14="http://schemas.microsoft.com/office/powerpoint/2010/main" val="1168429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Co-cathedral of Immaculate Conception</a:t>
            </a:r>
            <a:endParaRPr lang="en-GB" b="1" dirty="0">
              <a:solidFill>
                <a:srgbClr val="C0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210469"/>
            <a:ext cx="5181600" cy="3886200"/>
          </a:xfrm>
        </p:spPr>
      </p:pic>
      <p:sp>
        <p:nvSpPr>
          <p:cNvPr id="6" name="Text Placeholder 5"/>
          <p:cNvSpPr>
            <a:spLocks noGrp="1"/>
          </p:cNvSpPr>
          <p:nvPr>
            <p:ph type="body" sz="half" idx="2"/>
          </p:nvPr>
        </p:nvSpPr>
        <p:spPr/>
        <p:txBody>
          <a:bodyPr>
            <a:normAutofit fontScale="92500"/>
          </a:bodyPr>
          <a:lstStyle/>
          <a:p>
            <a:r>
              <a:rPr lang="en-GB" b="1" dirty="0">
                <a:solidFill>
                  <a:srgbClr val="C00000"/>
                </a:solidFill>
              </a:rPr>
              <a:t>History </a:t>
            </a:r>
            <a:endParaRPr lang="en-GB" b="1" dirty="0" smtClean="0">
              <a:solidFill>
                <a:srgbClr val="C00000"/>
              </a:solidFill>
            </a:endParaRPr>
          </a:p>
          <a:p>
            <a:r>
              <a:rPr lang="en-GB" b="1" dirty="0" smtClean="0"/>
              <a:t>St. Kitts was taken over  by </a:t>
            </a:r>
            <a:r>
              <a:rPr lang="en-GB" b="1" dirty="0"/>
              <a:t>the English in 1713, </a:t>
            </a:r>
            <a:r>
              <a:rPr lang="en-GB" b="1" dirty="0" smtClean="0"/>
              <a:t>and as such Roman </a:t>
            </a:r>
            <a:r>
              <a:rPr lang="en-GB" b="1" dirty="0"/>
              <a:t>Catholics were forbidden by law to worship in public. </a:t>
            </a:r>
            <a:r>
              <a:rPr lang="en-GB" b="1" dirty="0" smtClean="0"/>
              <a:t>However, in 1829</a:t>
            </a:r>
            <a:r>
              <a:rPr lang="en-GB" b="1" dirty="0"/>
              <a:t> </a:t>
            </a:r>
            <a:r>
              <a:rPr lang="en-GB" b="1" dirty="0" smtClean="0"/>
              <a:t>the </a:t>
            </a:r>
            <a:r>
              <a:rPr lang="en-GB" b="1" dirty="0"/>
              <a:t>revival of Roman Catholicism. </a:t>
            </a:r>
            <a:r>
              <a:rPr lang="en-GB" b="1" dirty="0" smtClean="0"/>
              <a:t>Portuguese </a:t>
            </a:r>
            <a:r>
              <a:rPr lang="en-GB" b="1" dirty="0"/>
              <a:t>migrants from the island of Madeira from 1835 onwards strengthened the growth of the Roman Catholic community. </a:t>
            </a:r>
            <a:endParaRPr lang="en-GB" b="1" dirty="0" smtClean="0"/>
          </a:p>
          <a:p>
            <a:r>
              <a:rPr lang="en-GB" b="1" dirty="0" smtClean="0"/>
              <a:t>Built : </a:t>
            </a:r>
            <a:r>
              <a:rPr lang="en-GB" b="1" dirty="0"/>
              <a:t>in or about 1856; it was called the Church of the Immaculate Conception. In 1927, it was demolished and replaced by a modern edifice on the same site on East Square Street</a:t>
            </a:r>
          </a:p>
          <a:p>
            <a:endParaRPr lang="en-GB" b="1" dirty="0"/>
          </a:p>
          <a:p>
            <a:r>
              <a:rPr lang="en-GB" b="1" dirty="0" smtClean="0"/>
              <a:t>Famous : Major tourist attraction , stained glassed windows and gothic architecture.</a:t>
            </a:r>
            <a:endParaRPr lang="en-GB" b="1" dirty="0"/>
          </a:p>
        </p:txBody>
      </p:sp>
    </p:spTree>
    <p:extLst>
      <p:ext uri="{BB962C8B-B14F-4D97-AF65-F5344CB8AC3E}">
        <p14:creationId xmlns:p14="http://schemas.microsoft.com/office/powerpoint/2010/main" val="2940930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St</a:t>
            </a:r>
            <a:r>
              <a:rPr lang="en-GB" b="1" smtClean="0">
                <a:solidFill>
                  <a:srgbClr val="C00000"/>
                </a:solidFill>
              </a:rPr>
              <a:t>. Thomas’ </a:t>
            </a:r>
            <a:r>
              <a:rPr lang="en-GB" b="1" dirty="0" smtClean="0">
                <a:solidFill>
                  <a:srgbClr val="C00000"/>
                </a:solidFill>
              </a:rPr>
              <a:t>Lowland Anglican Church </a:t>
            </a:r>
            <a:endParaRPr lang="en-GB" b="1" dirty="0">
              <a:solidFill>
                <a:srgbClr val="C0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2022253"/>
            <a:ext cx="5181600" cy="2262632"/>
          </a:xfrm>
        </p:spPr>
      </p:pic>
      <p:sp>
        <p:nvSpPr>
          <p:cNvPr id="3" name="Text Placeholder 2"/>
          <p:cNvSpPr>
            <a:spLocks noGrp="1"/>
          </p:cNvSpPr>
          <p:nvPr>
            <p:ph type="body" sz="half" idx="2"/>
          </p:nvPr>
        </p:nvSpPr>
        <p:spPr/>
        <p:txBody>
          <a:bodyPr>
            <a:normAutofit lnSpcReduction="10000"/>
          </a:bodyPr>
          <a:lstStyle/>
          <a:p>
            <a:r>
              <a:rPr lang="en-GB" b="1" dirty="0">
                <a:solidFill>
                  <a:srgbClr val="C00000"/>
                </a:solidFill>
              </a:rPr>
              <a:t>History</a:t>
            </a:r>
            <a:r>
              <a:rPr lang="en-GB" b="1" dirty="0"/>
              <a:t> </a:t>
            </a:r>
            <a:endParaRPr lang="en-GB" b="1" dirty="0" smtClean="0"/>
          </a:p>
          <a:p>
            <a:r>
              <a:rPr lang="en-GB" b="1" dirty="0" smtClean="0"/>
              <a:t>The </a:t>
            </a:r>
            <a:r>
              <a:rPr lang="en-GB" b="1" dirty="0"/>
              <a:t>first Anglican Church in the Caribbean, and the oldest church on </a:t>
            </a:r>
            <a:r>
              <a:rPr lang="en-GB" b="1" dirty="0" smtClean="0"/>
              <a:t>Nevis</a:t>
            </a:r>
            <a:r>
              <a:rPr lang="en-GB" b="1" dirty="0"/>
              <a:t>.</a:t>
            </a:r>
          </a:p>
          <a:p>
            <a:r>
              <a:rPr lang="en-GB" b="1" dirty="0" smtClean="0"/>
              <a:t>Built: 1643</a:t>
            </a:r>
            <a:endParaRPr lang="en-GB" b="1" dirty="0"/>
          </a:p>
          <a:p>
            <a:r>
              <a:rPr lang="en-GB" b="1" dirty="0" smtClean="0"/>
              <a:t>Location: </a:t>
            </a:r>
            <a:r>
              <a:rPr lang="en-GB" b="1" dirty="0"/>
              <a:t>It is located on the main road about three miles north of Charlestown, and was built to serve the town of Jamestown, the island's original capital that disappeared. The church is perched high on a hill overlooking St. </a:t>
            </a:r>
            <a:r>
              <a:rPr lang="en-GB" b="1" dirty="0" smtClean="0"/>
              <a:t>Kitts</a:t>
            </a:r>
            <a:endParaRPr lang="en-GB" b="1" dirty="0"/>
          </a:p>
          <a:p>
            <a:endParaRPr lang="en-GB" b="1" dirty="0"/>
          </a:p>
          <a:p>
            <a:r>
              <a:rPr lang="en-GB" b="1" dirty="0"/>
              <a:t>Famous </a:t>
            </a:r>
            <a:r>
              <a:rPr lang="en-GB" b="1" dirty="0" smtClean="0"/>
              <a:t>: Tombstones </a:t>
            </a:r>
            <a:r>
              <a:rPr lang="en-GB" b="1" dirty="0"/>
              <a:t>bearing names of Nevis' early settlers. They date back to1649 and there is a vault that holds the remains of John Huggins (1763-1821), the founder of Bath Hotel</a:t>
            </a:r>
          </a:p>
          <a:p>
            <a:endParaRPr lang="en-GB" dirty="0"/>
          </a:p>
        </p:txBody>
      </p:sp>
    </p:spTree>
    <p:extLst>
      <p:ext uri="{BB962C8B-B14F-4D97-AF65-F5344CB8AC3E}">
        <p14:creationId xmlns:p14="http://schemas.microsoft.com/office/powerpoint/2010/main" val="4222180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Cottle Church</a:t>
            </a:r>
            <a:endParaRPr lang="en-GB" b="1" dirty="0">
              <a:solidFill>
                <a:srgbClr val="C0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2022253"/>
            <a:ext cx="5181600" cy="2262632"/>
          </a:xfrm>
        </p:spPr>
      </p:pic>
      <p:sp>
        <p:nvSpPr>
          <p:cNvPr id="3" name="Text Placeholder 2"/>
          <p:cNvSpPr>
            <a:spLocks noGrp="1"/>
          </p:cNvSpPr>
          <p:nvPr>
            <p:ph type="body" sz="half" idx="2"/>
          </p:nvPr>
        </p:nvSpPr>
        <p:spPr/>
        <p:txBody>
          <a:bodyPr>
            <a:noAutofit/>
          </a:bodyPr>
          <a:lstStyle/>
          <a:p>
            <a:r>
              <a:rPr lang="en-GB" sz="1100" b="1" dirty="0">
                <a:solidFill>
                  <a:srgbClr val="C00000"/>
                </a:solidFill>
              </a:rPr>
              <a:t>History </a:t>
            </a:r>
            <a:endParaRPr lang="en-GB" sz="1100" b="1" dirty="0" smtClean="0">
              <a:solidFill>
                <a:srgbClr val="C00000"/>
              </a:solidFill>
            </a:endParaRPr>
          </a:p>
          <a:p>
            <a:r>
              <a:rPr lang="en-GB" sz="1100" b="1" dirty="0" smtClean="0"/>
              <a:t>John </a:t>
            </a:r>
            <a:r>
              <a:rPr lang="en-GB" sz="1100" b="1" dirty="0"/>
              <a:t>Cottle, once the president of Nevis and a planter, built this tiny </a:t>
            </a:r>
            <a:r>
              <a:rPr lang="en-GB" sz="1100" b="1" dirty="0" smtClean="0"/>
              <a:t>church  </a:t>
            </a:r>
            <a:r>
              <a:rPr lang="en-GB" sz="1100" b="1" dirty="0"/>
              <a:t>as a place for his family and his slaves to worship together</a:t>
            </a:r>
            <a:r>
              <a:rPr lang="en-GB" sz="1100" b="1" dirty="0" smtClean="0"/>
              <a:t>.</a:t>
            </a:r>
            <a:r>
              <a:rPr lang="en-GB" sz="1100" b="1" dirty="0"/>
              <a:t> Cottle Church is </a:t>
            </a:r>
            <a:r>
              <a:rPr lang="en-GB" sz="1100" b="1" dirty="0" smtClean="0"/>
              <a:t>part </a:t>
            </a:r>
            <a:r>
              <a:rPr lang="en-GB" sz="1100" b="1" dirty="0"/>
              <a:t>of the 980-acre Round Hill Estate. The structure was severely damaged in a 1974 earthquake and again in 1989 during Hurricane Hugo. The stone building still provides a glimpse into our history.</a:t>
            </a:r>
          </a:p>
          <a:p>
            <a:r>
              <a:rPr lang="en-GB" sz="1100" b="1" dirty="0" smtClean="0"/>
              <a:t>Built : 1824</a:t>
            </a:r>
            <a:endParaRPr lang="en-GB" sz="1100" b="1" dirty="0"/>
          </a:p>
          <a:p>
            <a:r>
              <a:rPr lang="en-GB" sz="1100" b="1" dirty="0" smtClean="0"/>
              <a:t>Location: North </a:t>
            </a:r>
            <a:r>
              <a:rPr lang="en-GB" sz="1100" b="1" dirty="0"/>
              <a:t>of Charlestown, hidden in the woods off the main road, just south of the </a:t>
            </a:r>
            <a:r>
              <a:rPr lang="en-GB" sz="1100" b="1" dirty="0" smtClean="0"/>
              <a:t>Vance Amory International  </a:t>
            </a:r>
            <a:r>
              <a:rPr lang="en-GB" sz="1100" b="1" dirty="0"/>
              <a:t>Airport. A small sign on the main road marks the beginning of a dirt track that leads back to the church.</a:t>
            </a:r>
          </a:p>
          <a:p>
            <a:r>
              <a:rPr lang="en-GB" sz="1100" b="1" dirty="0" smtClean="0"/>
              <a:t>Famous :A </a:t>
            </a:r>
            <a:r>
              <a:rPr lang="en-GB" sz="1100" b="1" dirty="0"/>
              <a:t>very lenient slave owner, Cottle created this Anglican Church, which was never consecrated, since it was illegal at the time for slaves to </a:t>
            </a:r>
            <a:r>
              <a:rPr lang="en-GB" sz="1100" b="1" dirty="0" smtClean="0"/>
              <a:t>worship. Cottle </a:t>
            </a:r>
            <a:r>
              <a:rPr lang="en-GB" sz="1100" b="1" dirty="0"/>
              <a:t>Church is still a primary tourist attraction and stunning wedding location</a:t>
            </a:r>
            <a:r>
              <a:rPr lang="en-GB" sz="1100" b="1" dirty="0" smtClean="0"/>
              <a:t>. </a:t>
            </a:r>
            <a:endParaRPr lang="en-GB" sz="1100" b="1" dirty="0"/>
          </a:p>
        </p:txBody>
      </p:sp>
    </p:spTree>
    <p:extLst>
      <p:ext uri="{BB962C8B-B14F-4D97-AF65-F5344CB8AC3E}">
        <p14:creationId xmlns:p14="http://schemas.microsoft.com/office/powerpoint/2010/main" val="904057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St. Pauls’ Anglican Church </a:t>
            </a:r>
            <a:endParaRPr lang="en-GB" b="1" dirty="0">
              <a:solidFill>
                <a:srgbClr val="C00000"/>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323013" y="2022253"/>
            <a:ext cx="5181600" cy="2262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half" idx="2"/>
          </p:nvPr>
        </p:nvSpPr>
        <p:spPr/>
        <p:txBody>
          <a:bodyPr/>
          <a:lstStyle/>
          <a:p>
            <a:r>
              <a:rPr lang="en-GB" b="1" dirty="0">
                <a:solidFill>
                  <a:srgbClr val="C00000"/>
                </a:solidFill>
              </a:rPr>
              <a:t>History</a:t>
            </a:r>
            <a:r>
              <a:rPr lang="en-GB" b="1" dirty="0"/>
              <a:t> </a:t>
            </a:r>
          </a:p>
          <a:p>
            <a:endParaRPr lang="en-GB" b="1" dirty="0"/>
          </a:p>
          <a:p>
            <a:r>
              <a:rPr lang="en-GB" b="1" dirty="0"/>
              <a:t>This parish church was built about 1830 in a typical cruciform plan with gabled roof.</a:t>
            </a:r>
          </a:p>
          <a:p>
            <a:r>
              <a:rPr lang="en-GB" b="1" dirty="0"/>
              <a:t>The stained glass windows beside the altar are in memory of Rev. Daniel Gatward Davies, priest from 1812-1825, who converted slaves before the emancipation. He went on to become the Bishop of Antigua. </a:t>
            </a:r>
            <a:endParaRPr lang="en-GB" b="1" dirty="0" smtClean="0"/>
          </a:p>
          <a:p>
            <a:r>
              <a:rPr lang="en-GB" b="1" dirty="0" smtClean="0"/>
              <a:t>Famous:  The yard of the church contain </a:t>
            </a:r>
            <a:r>
              <a:rPr lang="en-GB" b="1" dirty="0"/>
              <a:t>graves dating to 1669.</a:t>
            </a:r>
          </a:p>
          <a:p>
            <a:endParaRPr lang="en-GB" dirty="0"/>
          </a:p>
        </p:txBody>
      </p:sp>
    </p:spTree>
    <p:extLst>
      <p:ext uri="{BB962C8B-B14F-4D97-AF65-F5344CB8AC3E}">
        <p14:creationId xmlns:p14="http://schemas.microsoft.com/office/powerpoint/2010/main" val="3830640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512" y="622301"/>
            <a:ext cx="3505199" cy="976312"/>
          </a:xfrm>
        </p:spPr>
        <p:txBody>
          <a:bodyPr/>
          <a:lstStyle/>
          <a:p>
            <a:r>
              <a:rPr lang="en-GB" b="1" dirty="0" smtClean="0">
                <a:solidFill>
                  <a:srgbClr val="C00000"/>
                </a:solidFill>
              </a:rPr>
              <a:t>St. Thomas’ </a:t>
            </a:r>
            <a:r>
              <a:rPr lang="en-GB" b="1" dirty="0">
                <a:solidFill>
                  <a:srgbClr val="C00000"/>
                </a:solidFill>
              </a:rPr>
              <a:t>Anglican Church </a:t>
            </a:r>
          </a:p>
        </p:txBody>
      </p:sp>
      <p:sp>
        <p:nvSpPr>
          <p:cNvPr id="7" name="Content Placeholder 6"/>
          <p:cNvSpPr>
            <a:spLocks noGrp="1"/>
          </p:cNvSpPr>
          <p:nvPr>
            <p:ph idx="1"/>
          </p:nvPr>
        </p:nvSpPr>
        <p:spPr/>
        <p:txBody>
          <a:bodyPr/>
          <a:lstStyle/>
          <a:p>
            <a:endParaRPr lang="en-GB" dirty="0"/>
          </a:p>
        </p:txBody>
      </p:sp>
      <p:sp>
        <p:nvSpPr>
          <p:cNvPr id="8" name="Text Placeholder 7"/>
          <p:cNvSpPr>
            <a:spLocks noGrp="1"/>
          </p:cNvSpPr>
          <p:nvPr>
            <p:ph type="body" sz="half" idx="2"/>
          </p:nvPr>
        </p:nvSpPr>
        <p:spPr/>
        <p:txBody>
          <a:bodyPr>
            <a:normAutofit fontScale="92500" lnSpcReduction="20000"/>
          </a:bodyPr>
          <a:lstStyle/>
          <a:p>
            <a:r>
              <a:rPr lang="en-GB" b="1" dirty="0">
                <a:solidFill>
                  <a:srgbClr val="C00000"/>
                </a:solidFill>
              </a:rPr>
              <a:t>History</a:t>
            </a:r>
            <a:r>
              <a:rPr lang="en-GB" b="1" dirty="0"/>
              <a:t> </a:t>
            </a:r>
            <a:endParaRPr lang="en-GB" b="1" dirty="0" smtClean="0"/>
          </a:p>
          <a:p>
            <a:r>
              <a:rPr lang="en-GB" b="1" dirty="0" smtClean="0"/>
              <a:t>ST</a:t>
            </a:r>
            <a:r>
              <a:rPr lang="en-GB" b="1" dirty="0"/>
              <a:t>. THOMAS’ CHURCH – MIDDLE ISLAND is the oldest Anglican Church in the West Indies, introduced shortly after the arrival on the island of St Kitts of the eponymous Captain Thomas Warner. </a:t>
            </a:r>
            <a:r>
              <a:rPr lang="en-GB" b="1" dirty="0" smtClean="0"/>
              <a:t> Reverend </a:t>
            </a:r>
            <a:r>
              <a:rPr lang="en-GB" b="1" dirty="0"/>
              <a:t>John Teatley (also spelt ‘Featley’). Former member of Magdalene College and Fellow of All Souls, Oxford, he became Rector of Middle Island from 1625-1634, establishing the first Anglican congregation on the island </a:t>
            </a:r>
            <a:r>
              <a:rPr lang="en-GB" b="1" dirty="0" smtClean="0"/>
              <a:t>after he arrived with Sir Thomas Warner. </a:t>
            </a:r>
          </a:p>
          <a:p>
            <a:r>
              <a:rPr lang="en-GB" b="1" dirty="0" smtClean="0"/>
              <a:t>The church was destroyed in 1841 by hurricane and earth quake. Later rebuilt in 1860 and consecrated in 1861. </a:t>
            </a:r>
            <a:endParaRPr lang="en-GB" b="1" dirty="0"/>
          </a:p>
          <a:p>
            <a:endParaRPr lang="en-GB" b="1" dirty="0"/>
          </a:p>
          <a:p>
            <a:r>
              <a:rPr lang="en-GB" b="1" dirty="0"/>
              <a:t>Famous </a:t>
            </a:r>
            <a:r>
              <a:rPr lang="en-GB" b="1" dirty="0" smtClean="0"/>
              <a:t>:</a:t>
            </a:r>
            <a:endParaRPr lang="en-GB" b="1" dirty="0"/>
          </a:p>
          <a:p>
            <a:r>
              <a:rPr lang="en-GB" b="1" dirty="0"/>
              <a:t> </a:t>
            </a:r>
            <a:r>
              <a:rPr lang="en-GB" b="1" dirty="0" smtClean="0"/>
              <a:t>The </a:t>
            </a:r>
            <a:r>
              <a:rPr lang="en-GB" b="1" dirty="0"/>
              <a:t>tombs of Sir Thomas Warner and Samuel Jefferson situated inside the church </a:t>
            </a:r>
          </a:p>
        </p:txBody>
      </p:sp>
      <p:pic>
        <p:nvPicPr>
          <p:cNvPr id="4" name="Picture 3"/>
          <p:cNvPicPr>
            <a:picLocks noChangeAspect="1"/>
          </p:cNvPicPr>
          <p:nvPr/>
        </p:nvPicPr>
        <p:blipFill>
          <a:blip r:embed="rId2"/>
          <a:stretch>
            <a:fillRect/>
          </a:stretch>
        </p:blipFill>
        <p:spPr>
          <a:xfrm>
            <a:off x="6323012" y="558800"/>
            <a:ext cx="5155147" cy="5302249"/>
          </a:xfrm>
          <a:prstGeom prst="rect">
            <a:avLst/>
          </a:prstGeom>
        </p:spPr>
      </p:pic>
    </p:spTree>
    <p:extLst>
      <p:ext uri="{BB962C8B-B14F-4D97-AF65-F5344CB8AC3E}">
        <p14:creationId xmlns:p14="http://schemas.microsoft.com/office/powerpoint/2010/main" val="2498396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The Government </a:t>
            </a:r>
            <a:r>
              <a:rPr lang="en-GB" b="1" dirty="0">
                <a:solidFill>
                  <a:srgbClr val="C00000"/>
                </a:solidFill>
              </a:rPr>
              <a:t>House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439323"/>
            <a:ext cx="5181600" cy="3428492"/>
          </a:xfrm>
        </p:spPr>
      </p:pic>
      <p:sp>
        <p:nvSpPr>
          <p:cNvPr id="3" name="Text Placeholder 2"/>
          <p:cNvSpPr>
            <a:spLocks noGrp="1"/>
          </p:cNvSpPr>
          <p:nvPr>
            <p:ph type="body" sz="half" idx="2"/>
          </p:nvPr>
        </p:nvSpPr>
        <p:spPr/>
        <p:txBody>
          <a:bodyPr>
            <a:normAutofit/>
          </a:bodyPr>
          <a:lstStyle/>
          <a:p>
            <a:r>
              <a:rPr lang="en-GB" b="1" dirty="0" smtClean="0">
                <a:solidFill>
                  <a:srgbClr val="C00000"/>
                </a:solidFill>
              </a:rPr>
              <a:t>History</a:t>
            </a:r>
            <a:r>
              <a:rPr lang="en-GB" b="1" dirty="0" smtClean="0"/>
              <a:t> </a:t>
            </a:r>
          </a:p>
          <a:p>
            <a:r>
              <a:rPr lang="en-GB" b="1" dirty="0"/>
              <a:t>The Blake family built this property around the time of Emancipation (1834) and soon after sold it to Thomas Harper, a planter-merchant and Vestryman. Harper named the property Springfield. </a:t>
            </a:r>
            <a:endParaRPr lang="en-GB" b="1" dirty="0" smtClean="0"/>
          </a:p>
          <a:p>
            <a:r>
              <a:rPr lang="en-GB" b="1" dirty="0" smtClean="0"/>
              <a:t> </a:t>
            </a:r>
            <a:r>
              <a:rPr lang="en-GB" b="1" dirty="0"/>
              <a:t>Archdeaconry of St Kitts was created </a:t>
            </a:r>
            <a:r>
              <a:rPr lang="en-GB" b="1" dirty="0" smtClean="0"/>
              <a:t> </a:t>
            </a:r>
            <a:r>
              <a:rPr lang="en-GB" b="1" dirty="0"/>
              <a:t>the rector of St. George </a:t>
            </a:r>
            <a:r>
              <a:rPr lang="en-GB" b="1" dirty="0" smtClean="0"/>
              <a:t>was </a:t>
            </a:r>
            <a:r>
              <a:rPr lang="en-GB" b="1" dirty="0"/>
              <a:t>accommodated .</a:t>
            </a:r>
            <a:r>
              <a:rPr lang="en-GB" b="1" dirty="0" smtClean="0"/>
              <a:t> Later, </a:t>
            </a:r>
            <a:r>
              <a:rPr lang="en-GB" b="1" dirty="0"/>
              <a:t>the venerable Francis Robert Brathwaite, the first Archdeacon, </a:t>
            </a:r>
            <a:r>
              <a:rPr lang="en-GB" b="1" dirty="0" smtClean="0"/>
              <a:t>bought Springfield </a:t>
            </a:r>
            <a:r>
              <a:rPr lang="en-GB" b="1" dirty="0"/>
              <a:t>from the Harpers around 1848. </a:t>
            </a:r>
            <a:endParaRPr lang="en-GB" b="1" dirty="0" smtClean="0"/>
          </a:p>
          <a:p>
            <a:r>
              <a:rPr lang="en-GB" b="1" dirty="0" smtClean="0"/>
              <a:t>Location: Basseterre, St. Kitts</a:t>
            </a:r>
            <a:endParaRPr lang="en-GB" b="1" dirty="0"/>
          </a:p>
          <a:p>
            <a:r>
              <a:rPr lang="en-GB" b="1" dirty="0" smtClean="0"/>
              <a:t>Famous : Home </a:t>
            </a:r>
            <a:r>
              <a:rPr lang="en-GB" b="1" dirty="0"/>
              <a:t>of the Governor General of The Federation of St. Kitts and Nevis. </a:t>
            </a:r>
          </a:p>
          <a:p>
            <a:endParaRPr lang="en-GB" dirty="0"/>
          </a:p>
        </p:txBody>
      </p:sp>
    </p:spTree>
    <p:extLst>
      <p:ext uri="{BB962C8B-B14F-4D97-AF65-F5344CB8AC3E}">
        <p14:creationId xmlns:p14="http://schemas.microsoft.com/office/powerpoint/2010/main" val="2523672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C00000"/>
                </a:solidFill>
              </a:rPr>
              <a:t>National </a:t>
            </a:r>
            <a:r>
              <a:rPr lang="en-GB" b="1" dirty="0" smtClean="0">
                <a:solidFill>
                  <a:srgbClr val="C00000"/>
                </a:solidFill>
              </a:rPr>
              <a:t>Museum/Old Treasury Building </a:t>
            </a:r>
            <a:endParaRPr lang="en-GB" b="1" dirty="0">
              <a:solidFill>
                <a:srgbClr val="C00000"/>
              </a:solidFill>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323013" y="1426369"/>
            <a:ext cx="5181600" cy="3454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half" idx="2"/>
          </p:nvPr>
        </p:nvSpPr>
        <p:spPr/>
        <p:txBody>
          <a:bodyPr>
            <a:normAutofit fontScale="77500" lnSpcReduction="20000"/>
          </a:bodyPr>
          <a:lstStyle/>
          <a:p>
            <a:r>
              <a:rPr lang="en-GB" b="1" dirty="0" smtClean="0">
                <a:solidFill>
                  <a:srgbClr val="C00000"/>
                </a:solidFill>
              </a:rPr>
              <a:t>History</a:t>
            </a:r>
          </a:p>
          <a:p>
            <a:r>
              <a:rPr lang="en-GB" b="1" dirty="0"/>
              <a:t>Lady Haynes-Smith laid the foundation stone for the Treasury Building in 1894. The building, “a two-story stone structure … is stylistically Georgian Architecture, adapted to the Caribbean, and axially related to Fort Street and the former Treasury Pier, which was the historic gateway to the island by way of the central arch.” (St. Christopher Heritage Society, 2000 p.2). After Emancipation and Apprenticeship in 1838, importing indentured </a:t>
            </a:r>
            <a:r>
              <a:rPr lang="en-GB" b="1" dirty="0" smtClean="0"/>
              <a:t>labour </a:t>
            </a:r>
            <a:r>
              <a:rPr lang="en-GB" b="1" dirty="0"/>
              <a:t>from Madeira, Portugal temporarily solved the island’s </a:t>
            </a:r>
            <a:r>
              <a:rPr lang="en-GB" b="1" dirty="0" smtClean="0"/>
              <a:t>labour </a:t>
            </a:r>
            <a:r>
              <a:rPr lang="en-GB" b="1" dirty="0"/>
              <a:t>shortage problems. Planters at that time had to deposit in the Treasury an amount to cover the cost of a return fare for each </a:t>
            </a:r>
            <a:r>
              <a:rPr lang="en-GB" b="1" dirty="0" smtClean="0"/>
              <a:t>labourer </a:t>
            </a:r>
            <a:r>
              <a:rPr lang="en-GB" b="1" dirty="0"/>
              <a:t>they imported. Many Portuguese did not return to their homeland after their indentureship was up. In the 1890’s, when it was obvious that there was a need for a new Treasury, the planters donated the unused passage monies to government for its construction</a:t>
            </a:r>
            <a:r>
              <a:rPr lang="en-GB" b="1" dirty="0" smtClean="0"/>
              <a:t>.</a:t>
            </a:r>
            <a:endParaRPr lang="en-GB" b="1" dirty="0"/>
          </a:p>
          <a:p>
            <a:r>
              <a:rPr lang="en-GB" b="1" dirty="0" smtClean="0"/>
              <a:t>Built : 1890s</a:t>
            </a:r>
          </a:p>
          <a:p>
            <a:r>
              <a:rPr lang="en-GB" b="1" dirty="0" smtClean="0"/>
              <a:t>Location: Basseterre, St. Kitts</a:t>
            </a:r>
            <a:endParaRPr lang="en-GB" b="1" dirty="0"/>
          </a:p>
          <a:p>
            <a:r>
              <a:rPr lang="en-GB" b="1" dirty="0"/>
              <a:t>Famous </a:t>
            </a:r>
            <a:r>
              <a:rPr lang="en-GB" b="1" dirty="0" smtClean="0"/>
              <a:t>: Gateway to St. Kitts,  Former treasury, National Museum, St. Christopher Heritage Trust</a:t>
            </a:r>
            <a:r>
              <a:rPr lang="en-GB" dirty="0" smtClean="0"/>
              <a:t>. </a:t>
            </a:r>
            <a:endParaRPr lang="en-GB" dirty="0"/>
          </a:p>
        </p:txBody>
      </p:sp>
    </p:spTree>
    <p:extLst>
      <p:ext uri="{BB962C8B-B14F-4D97-AF65-F5344CB8AC3E}">
        <p14:creationId xmlns:p14="http://schemas.microsoft.com/office/powerpoint/2010/main" val="488968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C00000"/>
                </a:solidFill>
              </a:rPr>
              <a:t>Fairview / Nirvana </a:t>
            </a:r>
            <a:r>
              <a:rPr lang="en-GB" b="1" dirty="0" smtClean="0">
                <a:solidFill>
                  <a:srgbClr val="C00000"/>
                </a:solidFill>
              </a:rPr>
              <a:t>Great </a:t>
            </a:r>
            <a:r>
              <a:rPr lang="en-GB" b="1" dirty="0">
                <a:solidFill>
                  <a:srgbClr val="C00000"/>
                </a:solidFill>
              </a:rPr>
              <a:t>House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435005"/>
            <a:ext cx="5181600" cy="3437128"/>
          </a:xfrm>
        </p:spPr>
      </p:pic>
      <p:sp>
        <p:nvSpPr>
          <p:cNvPr id="3" name="Text Placeholder 2"/>
          <p:cNvSpPr>
            <a:spLocks noGrp="1"/>
          </p:cNvSpPr>
          <p:nvPr>
            <p:ph type="body" sz="half" idx="2"/>
          </p:nvPr>
        </p:nvSpPr>
        <p:spPr/>
        <p:txBody>
          <a:bodyPr>
            <a:normAutofit fontScale="92500" lnSpcReduction="20000"/>
          </a:bodyPr>
          <a:lstStyle/>
          <a:p>
            <a:r>
              <a:rPr lang="en-GB" sz="1500" b="1" dirty="0">
                <a:solidFill>
                  <a:srgbClr val="C00000"/>
                </a:solidFill>
              </a:rPr>
              <a:t>History</a:t>
            </a:r>
            <a:r>
              <a:rPr lang="en-GB" sz="1500" b="1" dirty="0"/>
              <a:t> </a:t>
            </a:r>
          </a:p>
          <a:p>
            <a:r>
              <a:rPr lang="en-GB" sz="1500" b="1" dirty="0"/>
              <a:t>T</a:t>
            </a:r>
            <a:r>
              <a:rPr lang="en-GB" sz="1500" b="1" dirty="0" smtClean="0"/>
              <a:t>hree </a:t>
            </a:r>
            <a:r>
              <a:rPr lang="en-GB" sz="1500" b="1" dirty="0"/>
              <a:t>hundred year old </a:t>
            </a:r>
            <a:r>
              <a:rPr lang="en-GB" sz="1500" b="1" dirty="0" smtClean="0"/>
              <a:t>property.  </a:t>
            </a:r>
            <a:r>
              <a:rPr lang="en-GB" sz="1500" b="1" dirty="0"/>
              <a:t>Fairview Great House provides a true representation of a colonial St. Kitts Great </a:t>
            </a:r>
            <a:r>
              <a:rPr lang="en-GB" sz="1500" b="1" dirty="0" smtClean="0"/>
              <a:t>House. </a:t>
            </a:r>
            <a:r>
              <a:rPr lang="en-GB" sz="1500" b="1" dirty="0"/>
              <a:t>The Great House displays a historical information room where you can learn more about previous owners of the property, life on the island in colonial times, and the process undertaken to fully restore this historic gem.  </a:t>
            </a:r>
            <a:endParaRPr lang="en-GB" sz="1500" b="1" dirty="0" smtClean="0"/>
          </a:p>
          <a:p>
            <a:r>
              <a:rPr lang="en-GB" sz="1500" b="1" dirty="0" smtClean="0"/>
              <a:t>Built : 1701</a:t>
            </a:r>
          </a:p>
          <a:p>
            <a:r>
              <a:rPr lang="en-GB" sz="1500" b="1" dirty="0" smtClean="0"/>
              <a:t>Location: Boyd’s Village, St. Kitts </a:t>
            </a:r>
            <a:r>
              <a:rPr lang="en-GB" sz="1500" b="1" dirty="0"/>
              <a:t/>
            </a:r>
            <a:br>
              <a:rPr lang="en-GB" sz="1500" b="1" dirty="0"/>
            </a:br>
            <a:r>
              <a:rPr lang="en-GB" sz="1500" b="1" dirty="0"/>
              <a:t/>
            </a:r>
            <a:br>
              <a:rPr lang="en-GB" sz="1500" b="1" dirty="0"/>
            </a:br>
            <a:r>
              <a:rPr lang="en-GB" sz="1500" b="1" dirty="0"/>
              <a:t> </a:t>
            </a:r>
            <a:r>
              <a:rPr lang="en-GB" sz="1500" b="1" dirty="0" smtClean="0"/>
              <a:t>Famous :The </a:t>
            </a:r>
            <a:r>
              <a:rPr lang="en-GB" sz="1500" b="1" dirty="0"/>
              <a:t>meticulously landscaped tropical botanical garden feature settings and plants of the 1700s - 1920s with a wide variety of fruit trees, palms, shrubs, and flowering plants.</a:t>
            </a:r>
          </a:p>
          <a:p>
            <a:r>
              <a:rPr lang="en-GB" dirty="0" smtClean="0"/>
              <a:t> </a:t>
            </a:r>
            <a:endParaRPr lang="en-GB" dirty="0"/>
          </a:p>
        </p:txBody>
      </p:sp>
    </p:spTree>
    <p:extLst>
      <p:ext uri="{BB962C8B-B14F-4D97-AF65-F5344CB8AC3E}">
        <p14:creationId xmlns:p14="http://schemas.microsoft.com/office/powerpoint/2010/main" val="925147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Bath Hotel and Spring House </a:t>
            </a:r>
            <a:endParaRPr lang="en-GB" b="1" dirty="0">
              <a:solidFill>
                <a:srgbClr val="C0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2022253"/>
            <a:ext cx="5181600" cy="2262632"/>
          </a:xfrm>
        </p:spPr>
      </p:pic>
      <p:sp>
        <p:nvSpPr>
          <p:cNvPr id="3" name="Text Placeholder 2"/>
          <p:cNvSpPr>
            <a:spLocks noGrp="1"/>
          </p:cNvSpPr>
          <p:nvPr>
            <p:ph type="body" sz="half" idx="2"/>
          </p:nvPr>
        </p:nvSpPr>
        <p:spPr>
          <a:xfrm>
            <a:off x="2140299" y="1589904"/>
            <a:ext cx="3509975" cy="4419009"/>
          </a:xfrm>
        </p:spPr>
        <p:txBody>
          <a:bodyPr>
            <a:normAutofit fontScale="25000" lnSpcReduction="20000"/>
          </a:bodyPr>
          <a:lstStyle/>
          <a:p>
            <a:r>
              <a:rPr lang="en-GB" sz="4800" b="1" dirty="0" smtClean="0">
                <a:solidFill>
                  <a:srgbClr val="C00000"/>
                </a:solidFill>
              </a:rPr>
              <a:t>History </a:t>
            </a:r>
            <a:endParaRPr lang="en-GB" sz="4800" b="1" dirty="0">
              <a:solidFill>
                <a:srgbClr val="C00000"/>
              </a:solidFill>
            </a:endParaRPr>
          </a:p>
          <a:p>
            <a:r>
              <a:rPr lang="en-GB" sz="4000" b="1" dirty="0">
                <a:solidFill>
                  <a:schemeClr val="tx1"/>
                </a:solidFill>
              </a:rPr>
              <a:t>Guests would come by ship from throughout the West Indies and Europe for this pleasurable experience.</a:t>
            </a:r>
          </a:p>
          <a:p>
            <a:r>
              <a:rPr lang="en-GB" sz="4000" b="1" dirty="0">
                <a:solidFill>
                  <a:schemeClr val="tx1"/>
                </a:solidFill>
              </a:rPr>
              <a:t>John Huggins, a merchant and aristocrat built the large, stone hotel at a cost of 43,000 "island" pounds, and surrounded it with lush landscaping, statuary, and goldfish ponds. The hotel was 200 feet long and 60 feet wide</a:t>
            </a:r>
            <a:r>
              <a:rPr lang="en-GB" sz="4000" b="1" dirty="0" smtClean="0">
                <a:solidFill>
                  <a:schemeClr val="tx1"/>
                </a:solidFill>
              </a:rPr>
              <a:t>.</a:t>
            </a:r>
            <a:r>
              <a:rPr lang="en-GB" sz="4000" b="1" dirty="0">
                <a:solidFill>
                  <a:schemeClr val="tx1"/>
                </a:solidFill>
              </a:rPr>
              <a:t> Within the compound of the Bath Hotel is the Spring House, a two story masonry structure which was constructed from local hand cut stones. This building sits on the bank of the Bath Stream. The facility comprises of five thermal baths whose source of water springs from the base of the house. The spring water is reputed to contain minerals of medicinal value and is known to have cured chronic rheumatism and </a:t>
            </a:r>
            <a:r>
              <a:rPr lang="en-GB" sz="4000" b="1" dirty="0" smtClean="0">
                <a:solidFill>
                  <a:schemeClr val="tx1"/>
                </a:solidFill>
              </a:rPr>
              <a:t>gout. Since </a:t>
            </a:r>
            <a:r>
              <a:rPr lang="en-GB" sz="4000" b="1" dirty="0">
                <a:solidFill>
                  <a:schemeClr val="tx1"/>
                </a:solidFill>
              </a:rPr>
              <a:t>then the hotel has had various uses, reopening as a hotel from 1912 until 1940. It was used as training </a:t>
            </a:r>
            <a:r>
              <a:rPr lang="en-GB" sz="4000" b="1" dirty="0" smtClean="0">
                <a:solidFill>
                  <a:schemeClr val="tx1"/>
                </a:solidFill>
              </a:rPr>
              <a:t>centre </a:t>
            </a:r>
            <a:r>
              <a:rPr lang="en-GB" sz="4000" b="1" dirty="0">
                <a:solidFill>
                  <a:schemeClr val="tx1"/>
                </a:solidFill>
              </a:rPr>
              <a:t>for the West Indian regiment during World War II, and most recently, the temporary headquarters of the Nevis police while the new station was built</a:t>
            </a:r>
            <a:r>
              <a:rPr lang="en-GB" sz="4000" b="1" dirty="0" smtClean="0">
                <a:solidFill>
                  <a:schemeClr val="tx1"/>
                </a:solidFill>
              </a:rPr>
              <a:t>.</a:t>
            </a:r>
          </a:p>
          <a:p>
            <a:r>
              <a:rPr lang="en-GB" sz="4000" b="1" dirty="0" smtClean="0">
                <a:solidFill>
                  <a:schemeClr val="tx1"/>
                </a:solidFill>
              </a:rPr>
              <a:t>Built </a:t>
            </a:r>
            <a:r>
              <a:rPr lang="en-GB" sz="4000" b="1" dirty="0">
                <a:solidFill>
                  <a:schemeClr val="tx1"/>
                </a:solidFill>
              </a:rPr>
              <a:t>:</a:t>
            </a:r>
            <a:r>
              <a:rPr lang="en-GB" sz="4000" b="1" dirty="0" smtClean="0">
                <a:solidFill>
                  <a:schemeClr val="tx1"/>
                </a:solidFill>
              </a:rPr>
              <a:t> 1778</a:t>
            </a:r>
            <a:endParaRPr lang="en-GB" sz="4000" b="1" dirty="0">
              <a:solidFill>
                <a:schemeClr val="tx1"/>
              </a:solidFill>
            </a:endParaRPr>
          </a:p>
          <a:p>
            <a:r>
              <a:rPr lang="en-GB" sz="4000" b="1" dirty="0" smtClean="0">
                <a:solidFill>
                  <a:schemeClr val="tx1"/>
                </a:solidFill>
              </a:rPr>
              <a:t>Location : Charlestown , Nevis</a:t>
            </a:r>
          </a:p>
          <a:p>
            <a:r>
              <a:rPr lang="en-GB" sz="4000" b="1" smtClean="0">
                <a:solidFill>
                  <a:schemeClr val="tx1"/>
                </a:solidFill>
              </a:rPr>
              <a:t>Famous: The Bath Hotel was once a playground for the rich and famous who came to Nevis to take in the therapeutic, hot spring baths. Dignitaries such as Lord Nelson, Samuel Taylor Coleridge, and Prince William Henry, who was the Duke of Clarence, visited the hotel in its heyday. Most Government Offices were located in the building. </a:t>
            </a:r>
          </a:p>
          <a:p>
            <a:endParaRPr lang="en-GB" sz="4000" b="1" dirty="0">
              <a:solidFill>
                <a:schemeClr val="tx1"/>
              </a:solidFill>
            </a:endParaRPr>
          </a:p>
          <a:p>
            <a:endParaRPr lang="en-GB" sz="4000" b="1" dirty="0">
              <a:solidFill>
                <a:schemeClr val="tx1"/>
              </a:solidFill>
            </a:endParaRPr>
          </a:p>
          <a:p>
            <a:endParaRPr lang="en-GB" sz="3600" dirty="0"/>
          </a:p>
          <a:p>
            <a:endParaRPr lang="en-GB" sz="3600" dirty="0"/>
          </a:p>
        </p:txBody>
      </p:sp>
    </p:spTree>
    <p:extLst>
      <p:ext uri="{BB962C8B-B14F-4D97-AF65-F5344CB8AC3E}">
        <p14:creationId xmlns:p14="http://schemas.microsoft.com/office/powerpoint/2010/main" val="2321286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C00000"/>
                </a:solidFill>
              </a:rPr>
              <a:t>Museum of </a:t>
            </a:r>
            <a:r>
              <a:rPr lang="en-GB" b="1" smtClean="0">
                <a:solidFill>
                  <a:srgbClr val="C00000"/>
                </a:solidFill>
              </a:rPr>
              <a:t>Nevis History/ Alexander Hamilton Birth Place </a:t>
            </a:r>
            <a:endParaRPr lang="en-GB" b="1" dirty="0">
              <a:solidFill>
                <a:srgbClr val="C00000"/>
              </a:solidFill>
            </a:endParaRPr>
          </a:p>
        </p:txBody>
      </p:sp>
      <p:pic>
        <p:nvPicPr>
          <p:cNvPr id="3074" name="Picture 2" descr="Museum of Nevis History"/>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323013" y="2022253"/>
            <a:ext cx="5181600" cy="226263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half" idx="2"/>
          </p:nvPr>
        </p:nvSpPr>
        <p:spPr/>
        <p:txBody>
          <a:bodyPr>
            <a:normAutofit fontScale="92500" lnSpcReduction="10000"/>
          </a:bodyPr>
          <a:lstStyle/>
          <a:p>
            <a:r>
              <a:rPr lang="en-GB" sz="1100" b="1" dirty="0">
                <a:solidFill>
                  <a:srgbClr val="C00000"/>
                </a:solidFill>
              </a:rPr>
              <a:t>History</a:t>
            </a:r>
            <a:r>
              <a:rPr lang="en-GB" sz="1100" dirty="0"/>
              <a:t> </a:t>
            </a:r>
          </a:p>
          <a:p>
            <a:r>
              <a:rPr lang="en-GB" sz="1300" b="1" dirty="0"/>
              <a:t>This two-story Georgian style </a:t>
            </a:r>
            <a:r>
              <a:rPr lang="en-GB" sz="1300" b="1" dirty="0" smtClean="0"/>
              <a:t>building. The </a:t>
            </a:r>
            <a:r>
              <a:rPr lang="en-GB" sz="1300" b="1" dirty="0"/>
              <a:t>building today, known as Hamilton House, houses one of the island's two museums on the first floor. The second floor is the meeting room for the Nevis House of Assembly.</a:t>
            </a:r>
          </a:p>
          <a:p>
            <a:r>
              <a:rPr lang="en-GB" sz="1300" b="1" dirty="0" smtClean="0"/>
              <a:t>Built : 1680</a:t>
            </a:r>
            <a:r>
              <a:rPr lang="en-GB" sz="1300" b="1" dirty="0"/>
              <a:t>, but was destroyed in an earthquake in 1840, and was restored in 1983. Its historic value coupled with its beautiful setting on Charlestown harbour make it an island treasure and a delightful place to spend an afternoon</a:t>
            </a:r>
            <a:r>
              <a:rPr lang="en-GB" sz="1300" b="1" dirty="0" smtClean="0"/>
              <a:t>.</a:t>
            </a:r>
          </a:p>
          <a:p>
            <a:r>
              <a:rPr lang="en-GB" sz="1300" b="1" dirty="0" smtClean="0"/>
              <a:t>Location: Charlestown , Nevis</a:t>
            </a:r>
          </a:p>
          <a:p>
            <a:r>
              <a:rPr lang="en-GB" sz="1300" b="1" dirty="0" smtClean="0"/>
              <a:t>Famous : Birthplace </a:t>
            </a:r>
            <a:r>
              <a:rPr lang="en-GB" sz="1300" b="1" dirty="0"/>
              <a:t>of Alexander Hamilton in 1757. Hamilton lived on the island until the age of nine</a:t>
            </a:r>
            <a:endParaRPr lang="en-GB" sz="1300" b="1" dirty="0" smtClean="0"/>
          </a:p>
          <a:p>
            <a:r>
              <a:rPr lang="en-GB" sz="1300" b="1" dirty="0"/>
              <a:t>Later in his life he helped draft the U.S. Constitution and was the first secretary of the Treasury. He was an outspoken advocate of the emancipation of slavery</a:t>
            </a:r>
            <a:endParaRPr lang="en-GB" sz="1300" b="1" dirty="0" smtClean="0"/>
          </a:p>
          <a:p>
            <a:endParaRPr lang="en-GB" dirty="0"/>
          </a:p>
        </p:txBody>
      </p:sp>
    </p:spTree>
    <p:extLst>
      <p:ext uri="{BB962C8B-B14F-4D97-AF65-F5344CB8AC3E}">
        <p14:creationId xmlns:p14="http://schemas.microsoft.com/office/powerpoint/2010/main" val="3255311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553772"/>
            <a:ext cx="8911687" cy="1280890"/>
          </a:xfrm>
        </p:spPr>
        <p:txBody>
          <a:bodyPr/>
          <a:lstStyle/>
          <a:p>
            <a:r>
              <a:rPr lang="en-GB" b="1" dirty="0" smtClean="0"/>
              <a:t>What makes a building </a:t>
            </a:r>
            <a:r>
              <a:rPr lang="en-GB" b="1" dirty="0" smtClean="0"/>
              <a:t>Historic/Heritage</a:t>
            </a:r>
            <a:r>
              <a:rPr lang="en-GB" dirty="0" smtClean="0"/>
              <a:t>?</a:t>
            </a:r>
            <a:endParaRPr lang="en-GB" dirty="0"/>
          </a:p>
        </p:txBody>
      </p:sp>
      <p:sp>
        <p:nvSpPr>
          <p:cNvPr id="3" name="Content Placeholder 2"/>
          <p:cNvSpPr>
            <a:spLocks noGrp="1"/>
          </p:cNvSpPr>
          <p:nvPr>
            <p:ph idx="1"/>
          </p:nvPr>
        </p:nvSpPr>
        <p:spPr/>
        <p:txBody>
          <a:bodyPr/>
          <a:lstStyle/>
          <a:p>
            <a:r>
              <a:rPr lang="en-GB" b="1" dirty="0" smtClean="0">
                <a:solidFill>
                  <a:srgbClr val="FF0000"/>
                </a:solidFill>
              </a:rPr>
              <a:t>Integrity</a:t>
            </a:r>
          </a:p>
          <a:p>
            <a:endParaRPr lang="en-GB" b="1" dirty="0">
              <a:solidFill>
                <a:srgbClr val="FF0000"/>
              </a:solidFill>
            </a:endParaRPr>
          </a:p>
          <a:p>
            <a:pPr>
              <a:buFont typeface="Arial" panose="020B0604020202020204" pitchFamily="34" charset="0"/>
              <a:buChar char="•"/>
            </a:pPr>
            <a:r>
              <a:rPr lang="en-GB" b="1" dirty="0" smtClean="0">
                <a:solidFill>
                  <a:srgbClr val="FF0000"/>
                </a:solidFill>
              </a:rPr>
              <a:t>Have </a:t>
            </a:r>
            <a:r>
              <a:rPr lang="en-GB" b="1" dirty="0">
                <a:solidFill>
                  <a:srgbClr val="FF0000"/>
                </a:solidFill>
              </a:rPr>
              <a:t>there been changes made to the building</a:t>
            </a:r>
            <a:r>
              <a:rPr lang="en-GB" b="1" dirty="0" smtClean="0">
                <a:solidFill>
                  <a:srgbClr val="FF0000"/>
                </a:solidFill>
              </a:rPr>
              <a:t>?</a:t>
            </a:r>
          </a:p>
          <a:p>
            <a:pPr marL="0" indent="0">
              <a:buNone/>
            </a:pPr>
            <a:endParaRPr lang="en-GB" b="1" dirty="0" smtClean="0">
              <a:solidFill>
                <a:srgbClr val="FF0000"/>
              </a:solidFill>
            </a:endParaRPr>
          </a:p>
          <a:p>
            <a:pPr>
              <a:buFont typeface="Arial" panose="020B0604020202020204" pitchFamily="34" charset="0"/>
              <a:buChar char="•"/>
            </a:pPr>
            <a:r>
              <a:rPr lang="en-GB" b="1" dirty="0">
                <a:solidFill>
                  <a:srgbClr val="FF0000"/>
                </a:solidFill>
              </a:rPr>
              <a:t>Has the building always fulfilled its present function?  </a:t>
            </a:r>
            <a:endParaRPr lang="en-GB" b="1" dirty="0" smtClean="0">
              <a:solidFill>
                <a:srgbClr val="FF0000"/>
              </a:solidFill>
            </a:endParaRPr>
          </a:p>
          <a:p>
            <a:pPr marL="0" indent="0">
              <a:buNone/>
            </a:pPr>
            <a:endParaRPr lang="en-GB" dirty="0" smtClean="0"/>
          </a:p>
          <a:p>
            <a:endParaRPr lang="en-GB" dirty="0" smtClean="0"/>
          </a:p>
          <a:p>
            <a:endParaRPr lang="en-GB" dirty="0"/>
          </a:p>
        </p:txBody>
      </p:sp>
    </p:spTree>
    <p:extLst>
      <p:ext uri="{BB962C8B-B14F-4D97-AF65-F5344CB8AC3E}">
        <p14:creationId xmlns:p14="http://schemas.microsoft.com/office/powerpoint/2010/main" val="3836115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Ottley’s Plantation Inn</a:t>
            </a:r>
            <a:endParaRPr lang="en-GB" b="1" dirty="0">
              <a:solidFill>
                <a:srgbClr val="C00000"/>
              </a:solidFill>
            </a:endParaRPr>
          </a:p>
        </p:txBody>
      </p:sp>
      <p:sp>
        <p:nvSpPr>
          <p:cNvPr id="3" name="Text Placeholder 2"/>
          <p:cNvSpPr>
            <a:spLocks noGrp="1"/>
          </p:cNvSpPr>
          <p:nvPr>
            <p:ph type="body" sz="half" idx="2"/>
          </p:nvPr>
        </p:nvSpPr>
        <p:spPr/>
        <p:txBody>
          <a:bodyPr>
            <a:normAutofit/>
          </a:bodyPr>
          <a:lstStyle/>
          <a:p>
            <a:r>
              <a:rPr lang="en-GB" sz="1200" b="1" dirty="0">
                <a:solidFill>
                  <a:srgbClr val="C00000"/>
                </a:solidFill>
              </a:rPr>
              <a:t>History </a:t>
            </a:r>
            <a:endParaRPr lang="en-GB" sz="1200" b="1" dirty="0" smtClean="0">
              <a:solidFill>
                <a:srgbClr val="C00000"/>
              </a:solidFill>
            </a:endParaRPr>
          </a:p>
          <a:p>
            <a:r>
              <a:rPr lang="en-GB" sz="1200" b="1" dirty="0" smtClean="0">
                <a:solidFill>
                  <a:schemeClr val="tx1"/>
                </a:solidFill>
              </a:rPr>
              <a:t>Originally </a:t>
            </a:r>
            <a:r>
              <a:rPr lang="en-GB" sz="1200" b="1" dirty="0">
                <a:solidFill>
                  <a:schemeClr val="tx1"/>
                </a:solidFill>
              </a:rPr>
              <a:t>a 17th century sugar plantation, Ottley’s Plantation Inn is situated on 35 acres of rolling lawns and gardens at the foot of majestic Mt. Liamuiga. It is a magnificent Caribbean hideaway with </a:t>
            </a:r>
            <a:r>
              <a:rPr lang="en-GB" sz="1200" b="1" dirty="0" smtClean="0">
                <a:solidFill>
                  <a:schemeClr val="tx1"/>
                </a:solidFill>
              </a:rPr>
              <a:t>breath-taking </a:t>
            </a:r>
            <a:r>
              <a:rPr lang="en-GB" sz="1200" b="1" dirty="0">
                <a:solidFill>
                  <a:schemeClr val="tx1"/>
                </a:solidFill>
              </a:rPr>
              <a:t>views of the Atlantic</a:t>
            </a:r>
            <a:r>
              <a:rPr lang="en-GB" sz="1200" b="1" dirty="0" smtClean="0">
                <a:solidFill>
                  <a:schemeClr val="tx1"/>
                </a:solidFill>
              </a:rPr>
              <a:t>.</a:t>
            </a:r>
          </a:p>
          <a:p>
            <a:endParaRPr lang="en-GB" sz="1200" b="1" dirty="0">
              <a:solidFill>
                <a:schemeClr val="tx1"/>
              </a:solidFill>
            </a:endParaRPr>
          </a:p>
          <a:p>
            <a:r>
              <a:rPr lang="en-GB" sz="1200" b="1" dirty="0" smtClean="0">
                <a:solidFill>
                  <a:schemeClr val="tx1"/>
                </a:solidFill>
              </a:rPr>
              <a:t>Built: 16</a:t>
            </a:r>
            <a:r>
              <a:rPr lang="en-GB" sz="1200" b="1" baseline="30000" dirty="0" smtClean="0">
                <a:solidFill>
                  <a:schemeClr val="tx1"/>
                </a:solidFill>
              </a:rPr>
              <a:t>th</a:t>
            </a:r>
            <a:r>
              <a:rPr lang="en-GB" sz="1200" b="1" dirty="0" smtClean="0">
                <a:solidFill>
                  <a:schemeClr val="tx1"/>
                </a:solidFill>
              </a:rPr>
              <a:t> Century</a:t>
            </a:r>
          </a:p>
          <a:p>
            <a:r>
              <a:rPr lang="en-GB" sz="1200" b="1" dirty="0" smtClean="0">
                <a:solidFill>
                  <a:schemeClr val="tx1"/>
                </a:solidFill>
              </a:rPr>
              <a:t>Location: Ottley’s Village , St. Kitts</a:t>
            </a:r>
          </a:p>
          <a:p>
            <a:r>
              <a:rPr lang="en-GB" sz="1200" b="1" dirty="0" smtClean="0">
                <a:solidFill>
                  <a:schemeClr val="tx1"/>
                </a:solidFill>
              </a:rPr>
              <a:t>Famous </a:t>
            </a:r>
          </a:p>
          <a:p>
            <a:r>
              <a:rPr lang="en-GB" sz="1200" b="1" dirty="0" smtClean="0">
                <a:solidFill>
                  <a:schemeClr val="tx1"/>
                </a:solidFill>
              </a:rPr>
              <a:t>The swimming </a:t>
            </a:r>
            <a:r>
              <a:rPr lang="en-GB" sz="1200" b="1" dirty="0">
                <a:solidFill>
                  <a:schemeClr val="tx1"/>
                </a:solidFill>
              </a:rPr>
              <a:t>pool is built into the remains of the old boiling house. </a:t>
            </a:r>
          </a:p>
          <a:p>
            <a:endParaRPr lang="en-GB" sz="1200" b="1" dirty="0">
              <a:solidFill>
                <a:schemeClr val="tx1"/>
              </a:solidFill>
            </a:endParaRPr>
          </a:p>
        </p:txBody>
      </p:sp>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42063" y="1358106"/>
            <a:ext cx="5143500" cy="3590925"/>
          </a:xfrm>
        </p:spPr>
      </p:pic>
    </p:spTree>
    <p:extLst>
      <p:ext uri="{BB962C8B-B14F-4D97-AF65-F5344CB8AC3E}">
        <p14:creationId xmlns:p14="http://schemas.microsoft.com/office/powerpoint/2010/main" val="3319210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r>
            <a:br>
              <a:rPr lang="en-GB" dirty="0"/>
            </a:br>
            <a:r>
              <a:rPr lang="en-GB" b="1" dirty="0">
                <a:solidFill>
                  <a:srgbClr val="C00000"/>
                </a:solidFill>
              </a:rPr>
              <a:t>The </a:t>
            </a:r>
            <a:r>
              <a:rPr lang="en-GB" b="1" dirty="0" smtClean="0">
                <a:solidFill>
                  <a:srgbClr val="C00000"/>
                </a:solidFill>
              </a:rPr>
              <a:t>Georgian House </a:t>
            </a:r>
            <a:endParaRPr lang="en-GB" b="1" dirty="0">
              <a:solidFill>
                <a:srgbClr val="C0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426369"/>
            <a:ext cx="5181600" cy="3454400"/>
          </a:xfrm>
        </p:spPr>
      </p:pic>
      <p:sp>
        <p:nvSpPr>
          <p:cNvPr id="3" name="Text Placeholder 2"/>
          <p:cNvSpPr>
            <a:spLocks noGrp="1"/>
          </p:cNvSpPr>
          <p:nvPr>
            <p:ph type="body" sz="half" idx="2"/>
          </p:nvPr>
        </p:nvSpPr>
        <p:spPr/>
        <p:txBody>
          <a:bodyPr>
            <a:normAutofit fontScale="25000" lnSpcReduction="20000"/>
          </a:bodyPr>
          <a:lstStyle/>
          <a:p>
            <a:r>
              <a:rPr lang="en-GB" sz="4800" b="1" dirty="0">
                <a:solidFill>
                  <a:srgbClr val="C00000"/>
                </a:solidFill>
              </a:rPr>
              <a:t>History</a:t>
            </a:r>
            <a:r>
              <a:rPr lang="en-GB" sz="4800" b="1" dirty="0">
                <a:solidFill>
                  <a:schemeClr val="tx1"/>
                </a:solidFill>
              </a:rPr>
              <a:t> </a:t>
            </a:r>
          </a:p>
          <a:p>
            <a:pPr algn="just"/>
            <a:r>
              <a:rPr lang="en-GB" sz="3600" b="1" dirty="0" smtClean="0">
                <a:solidFill>
                  <a:schemeClr val="tx1"/>
                </a:solidFill>
              </a:rPr>
              <a:t> </a:t>
            </a:r>
            <a:r>
              <a:rPr lang="en-GB" sz="4400" b="1" dirty="0">
                <a:solidFill>
                  <a:schemeClr val="tx1"/>
                </a:solidFill>
              </a:rPr>
              <a:t>By 1836 it was owned by James Berridge. He was a leading merchant who owned several vessels that traded amongst the islands, as far as Halifax and Bermuda, and in times of peace, even with America. Berridge came to St. Kitts in 1794 at the age of 20 “with no resources but his own abilities”. By 1812 he was not only a thriving merchant, but also Treasurer of the Island, Lieutenant Colonel of the Windward Regiment of Foot and Aide de Camp to the Governor. In the early 20th century, the house was home to the prominent businessman Burchell Marshall and his family. It was later used by the St. Christopher Club, often referred to as the Gentlemen’s Club.</a:t>
            </a:r>
          </a:p>
          <a:p>
            <a:pPr algn="just"/>
            <a:endParaRPr lang="en-GB" sz="4400" b="1" dirty="0" smtClean="0">
              <a:solidFill>
                <a:schemeClr val="tx1"/>
              </a:solidFill>
            </a:endParaRPr>
          </a:p>
          <a:p>
            <a:pPr algn="just"/>
            <a:r>
              <a:rPr lang="en-GB" sz="4400" b="1" dirty="0" smtClean="0">
                <a:solidFill>
                  <a:schemeClr val="tx1"/>
                </a:solidFill>
              </a:rPr>
              <a:t>Location: South </a:t>
            </a:r>
            <a:r>
              <a:rPr lang="en-GB" sz="4400" b="1" dirty="0">
                <a:solidFill>
                  <a:schemeClr val="tx1"/>
                </a:solidFill>
              </a:rPr>
              <a:t>of Independence Square</a:t>
            </a:r>
            <a:r>
              <a:rPr lang="en-GB" sz="4400" b="1" dirty="0" smtClean="0">
                <a:solidFill>
                  <a:schemeClr val="tx1"/>
                </a:solidFill>
              </a:rPr>
              <a:t>, Basseterre. St. Kitts</a:t>
            </a:r>
          </a:p>
          <a:p>
            <a:pPr algn="just"/>
            <a:r>
              <a:rPr lang="en-GB" sz="4400" b="1" dirty="0" smtClean="0">
                <a:solidFill>
                  <a:schemeClr val="tx1"/>
                </a:solidFill>
              </a:rPr>
              <a:t>Built:  </a:t>
            </a:r>
            <a:r>
              <a:rPr lang="en-GB" sz="4400" b="1" dirty="0">
                <a:solidFill>
                  <a:schemeClr val="tx1"/>
                </a:solidFill>
              </a:rPr>
              <a:t>after </a:t>
            </a:r>
            <a:r>
              <a:rPr lang="en-GB" sz="4400" b="1" dirty="0" smtClean="0">
                <a:solidFill>
                  <a:schemeClr val="tx1"/>
                </a:solidFill>
              </a:rPr>
              <a:t>1790</a:t>
            </a:r>
            <a:endParaRPr lang="en-GB" sz="4400" b="1" dirty="0">
              <a:solidFill>
                <a:schemeClr val="tx1"/>
              </a:solidFill>
            </a:endParaRPr>
          </a:p>
          <a:p>
            <a:pPr algn="just"/>
            <a:r>
              <a:rPr lang="en-GB" sz="4400" b="1" dirty="0">
                <a:solidFill>
                  <a:schemeClr val="tx1"/>
                </a:solidFill>
              </a:rPr>
              <a:t>Famous </a:t>
            </a:r>
            <a:endParaRPr lang="en-GB" sz="4400" b="1" dirty="0" smtClean="0">
              <a:solidFill>
                <a:schemeClr val="tx1"/>
              </a:solidFill>
            </a:endParaRPr>
          </a:p>
          <a:p>
            <a:pPr algn="just"/>
            <a:r>
              <a:rPr lang="en-GB" sz="4400" b="1" dirty="0">
                <a:solidFill>
                  <a:schemeClr val="tx1"/>
                </a:solidFill>
              </a:rPr>
              <a:t> </a:t>
            </a:r>
            <a:r>
              <a:rPr lang="en-GB" sz="4400" b="1" dirty="0" smtClean="0">
                <a:solidFill>
                  <a:schemeClr val="tx1"/>
                </a:solidFill>
              </a:rPr>
              <a:t>Like other </a:t>
            </a:r>
            <a:r>
              <a:rPr lang="en-GB" sz="4400" b="1" dirty="0">
                <a:solidFill>
                  <a:schemeClr val="tx1"/>
                </a:solidFill>
              </a:rPr>
              <a:t>buildings surrounding the Square, is thought to have at one time stored slaves in its cellars prior to their transfer to the plantations</a:t>
            </a:r>
          </a:p>
          <a:p>
            <a:endParaRPr lang="en-GB" dirty="0"/>
          </a:p>
        </p:txBody>
      </p:sp>
    </p:spTree>
    <p:extLst>
      <p:ext uri="{BB962C8B-B14F-4D97-AF65-F5344CB8AC3E}">
        <p14:creationId xmlns:p14="http://schemas.microsoft.com/office/powerpoint/2010/main" val="2398987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Rawlins' Plantation  House </a:t>
            </a:r>
            <a:endParaRPr lang="en-GB" b="1" dirty="0">
              <a:solidFill>
                <a:srgbClr val="C00000"/>
              </a:solidFill>
            </a:endParaRPr>
          </a:p>
        </p:txBody>
      </p:sp>
      <p:sp>
        <p:nvSpPr>
          <p:cNvPr id="3" name="Text Placeholder 2"/>
          <p:cNvSpPr>
            <a:spLocks noGrp="1"/>
          </p:cNvSpPr>
          <p:nvPr>
            <p:ph type="body" sz="half" idx="2"/>
          </p:nvPr>
        </p:nvSpPr>
        <p:spPr/>
        <p:txBody>
          <a:bodyPr>
            <a:normAutofit/>
          </a:bodyPr>
          <a:lstStyle/>
          <a:p>
            <a:r>
              <a:rPr lang="en-GB" b="1" dirty="0" smtClean="0">
                <a:solidFill>
                  <a:srgbClr val="FF0000"/>
                </a:solidFill>
              </a:rPr>
              <a:t>History </a:t>
            </a:r>
            <a:endParaRPr lang="en-GB" b="1" dirty="0">
              <a:solidFill>
                <a:srgbClr val="FF0000"/>
              </a:solidFill>
            </a:endParaRPr>
          </a:p>
          <a:p>
            <a:endParaRPr lang="en-GB" dirty="0" smtClean="0"/>
          </a:p>
          <a:p>
            <a:r>
              <a:rPr lang="en-GB" b="1" dirty="0"/>
              <a:t>Rawlins Plantation is a tranquil, 10-room country Inn built from the ruins of </a:t>
            </a:r>
            <a:r>
              <a:rPr lang="en-GB" b="1" dirty="0" smtClean="0"/>
              <a:t>a </a:t>
            </a:r>
            <a:r>
              <a:rPr lang="en-GB" b="1" dirty="0"/>
              <a:t>sugar cane plantation. </a:t>
            </a:r>
            <a:endParaRPr lang="en-GB" b="1" dirty="0" smtClean="0"/>
          </a:p>
          <a:p>
            <a:r>
              <a:rPr lang="en-GB" b="1" dirty="0" smtClean="0"/>
              <a:t>Built: 17</a:t>
            </a:r>
            <a:r>
              <a:rPr lang="en-GB" b="1" baseline="30000" dirty="0" smtClean="0"/>
              <a:t>th</a:t>
            </a:r>
            <a:r>
              <a:rPr lang="en-GB" b="1" dirty="0" smtClean="0"/>
              <a:t> Century</a:t>
            </a:r>
          </a:p>
          <a:p>
            <a:r>
              <a:rPr lang="en-GB" b="1" dirty="0" smtClean="0"/>
              <a:t>Location: St. Pauls , St. Kitts</a:t>
            </a:r>
            <a:endParaRPr lang="en-GB" b="1" dirty="0"/>
          </a:p>
          <a:p>
            <a:r>
              <a:rPr lang="en-GB" b="1" smtClean="0"/>
              <a:t>Famous : </a:t>
            </a:r>
            <a:r>
              <a:rPr lang="en-GB" b="1" dirty="0" smtClean="0"/>
              <a:t>Peaceful , tranquil, secluded setting </a:t>
            </a:r>
            <a:r>
              <a:rPr lang="en-GB" b="1" dirty="0"/>
              <a:t>away from the hustle and </a:t>
            </a:r>
            <a:r>
              <a:rPr lang="en-GB" b="1" dirty="0" smtClean="0"/>
              <a:t>bustle and caring staff.</a:t>
            </a:r>
            <a:r>
              <a:rPr lang="en-GB" b="1" dirty="0"/>
              <a:t/>
            </a:r>
            <a:br>
              <a:rPr lang="en-GB" b="1" dirty="0"/>
            </a:br>
            <a:endParaRPr lang="en-GB" b="1" dirty="0"/>
          </a:p>
          <a:p>
            <a:endParaRPr lang="en-GB" dirty="0" smtClean="0"/>
          </a:p>
          <a:p>
            <a:endParaRPr lang="en-GB" dirty="0"/>
          </a:p>
        </p:txBody>
      </p:sp>
      <p:pic>
        <p:nvPicPr>
          <p:cNvPr id="6"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696964"/>
            <a:ext cx="5181600" cy="2913210"/>
          </a:xfrm>
        </p:spPr>
      </p:pic>
    </p:spTree>
    <p:extLst>
      <p:ext uri="{BB962C8B-B14F-4D97-AF65-F5344CB8AC3E}">
        <p14:creationId xmlns:p14="http://schemas.microsoft.com/office/powerpoint/2010/main" val="3843054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Nisbet Plantation Beach Club Hotel ( Great House)</a:t>
            </a:r>
            <a:endParaRPr lang="en-GB" b="1" dirty="0">
              <a:solidFill>
                <a:srgbClr val="C0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2132349"/>
            <a:ext cx="5181600" cy="2042440"/>
          </a:xfrm>
        </p:spPr>
      </p:pic>
      <p:sp>
        <p:nvSpPr>
          <p:cNvPr id="3" name="Text Placeholder 2"/>
          <p:cNvSpPr>
            <a:spLocks noGrp="1"/>
          </p:cNvSpPr>
          <p:nvPr>
            <p:ph type="body" sz="half" idx="2"/>
          </p:nvPr>
        </p:nvSpPr>
        <p:spPr/>
        <p:txBody>
          <a:bodyPr>
            <a:normAutofit fontScale="85000" lnSpcReduction="10000"/>
          </a:bodyPr>
          <a:lstStyle/>
          <a:p>
            <a:r>
              <a:rPr lang="en-GB" dirty="0" smtClean="0"/>
              <a:t> </a:t>
            </a:r>
            <a:r>
              <a:rPr lang="en-GB" sz="1600" b="1" dirty="0" smtClean="0">
                <a:solidFill>
                  <a:srgbClr val="C00000"/>
                </a:solidFill>
              </a:rPr>
              <a:t>History </a:t>
            </a:r>
          </a:p>
          <a:p>
            <a:endParaRPr lang="en-GB" dirty="0"/>
          </a:p>
          <a:p>
            <a:r>
              <a:rPr lang="en-GB" sz="1500" b="1" dirty="0" smtClean="0">
                <a:solidFill>
                  <a:schemeClr val="tx1"/>
                </a:solidFill>
              </a:rPr>
              <a:t>Nisbet </a:t>
            </a:r>
            <a:r>
              <a:rPr lang="en-GB" sz="1500" b="1" dirty="0">
                <a:solidFill>
                  <a:schemeClr val="tx1"/>
                </a:solidFill>
              </a:rPr>
              <a:t>Plantation Beach Club is the Caribbean's only historic plantation </a:t>
            </a:r>
            <a:r>
              <a:rPr lang="en-GB" sz="1500" b="1" dirty="0" smtClean="0">
                <a:solidFill>
                  <a:schemeClr val="tx1"/>
                </a:solidFill>
              </a:rPr>
              <a:t>Inn </a:t>
            </a:r>
            <a:r>
              <a:rPr lang="en-GB" sz="1500" b="1" dirty="0">
                <a:solidFill>
                  <a:schemeClr val="tx1"/>
                </a:solidFill>
              </a:rPr>
              <a:t>on the beach. </a:t>
            </a:r>
          </a:p>
          <a:p>
            <a:r>
              <a:rPr lang="en-GB" sz="1500" b="1" dirty="0" smtClean="0">
                <a:solidFill>
                  <a:schemeClr val="tx1"/>
                </a:solidFill>
              </a:rPr>
              <a:t>Build by</a:t>
            </a:r>
            <a:r>
              <a:rPr lang="en-GB" sz="1500" b="1" dirty="0" smtClean="0">
                <a:solidFill>
                  <a:srgbClr val="C00000"/>
                </a:solidFill>
              </a:rPr>
              <a:t>:  </a:t>
            </a:r>
            <a:r>
              <a:rPr lang="en-GB" sz="1500" b="1" dirty="0">
                <a:solidFill>
                  <a:schemeClr val="tx1"/>
                </a:solidFill>
              </a:rPr>
              <a:t>William Woodward and Mary Herbert. </a:t>
            </a:r>
            <a:r>
              <a:rPr lang="en-GB" sz="1500" b="1" dirty="0" smtClean="0">
                <a:solidFill>
                  <a:schemeClr val="tx1"/>
                </a:solidFill>
              </a:rPr>
              <a:t>Franny Nisbet </a:t>
            </a:r>
            <a:r>
              <a:rPr lang="en-GB" sz="1500" b="1" dirty="0">
                <a:solidFill>
                  <a:schemeClr val="tx1"/>
                </a:solidFill>
              </a:rPr>
              <a:t>(</a:t>
            </a:r>
            <a:r>
              <a:rPr lang="en-GB" sz="1500" b="1" dirty="0" smtClean="0">
                <a:solidFill>
                  <a:schemeClr val="tx1"/>
                </a:solidFill>
              </a:rPr>
              <a:t>Frances Herbert) </a:t>
            </a:r>
            <a:r>
              <a:rPr lang="en-GB" sz="1500" b="1" dirty="0">
                <a:solidFill>
                  <a:schemeClr val="tx1"/>
                </a:solidFill>
              </a:rPr>
              <a:t>married Dr. Jonah </a:t>
            </a:r>
            <a:r>
              <a:rPr lang="en-GB" sz="1500" b="1" dirty="0" smtClean="0">
                <a:solidFill>
                  <a:schemeClr val="tx1"/>
                </a:solidFill>
              </a:rPr>
              <a:t>Nisbet. Dr, Nisbet died</a:t>
            </a:r>
          </a:p>
          <a:p>
            <a:r>
              <a:rPr lang="en-GB" sz="1500" b="1" dirty="0" smtClean="0">
                <a:solidFill>
                  <a:schemeClr val="tx1"/>
                </a:solidFill>
              </a:rPr>
              <a:t>Year : 1778</a:t>
            </a:r>
          </a:p>
          <a:p>
            <a:r>
              <a:rPr lang="en-GB" sz="1500" b="1" dirty="0" smtClean="0">
                <a:solidFill>
                  <a:schemeClr val="tx1"/>
                </a:solidFill>
              </a:rPr>
              <a:t>Location : New Castle,  Nevis </a:t>
            </a:r>
          </a:p>
          <a:p>
            <a:r>
              <a:rPr lang="en-GB" sz="1500" b="1" dirty="0">
                <a:solidFill>
                  <a:schemeClr val="tx1"/>
                </a:solidFill>
              </a:rPr>
              <a:t> </a:t>
            </a:r>
            <a:r>
              <a:rPr lang="en-GB" sz="1500" b="1" dirty="0" smtClean="0">
                <a:solidFill>
                  <a:schemeClr val="tx1"/>
                </a:solidFill>
              </a:rPr>
              <a:t>Famous for: Vice Admiral Horatio Lord  Nelson marriage to Fanny Nisbet owner </a:t>
            </a:r>
            <a:endParaRPr lang="en-GB" sz="1500" b="1" dirty="0">
              <a:solidFill>
                <a:schemeClr val="tx1"/>
              </a:solidFill>
            </a:endParaRPr>
          </a:p>
          <a:p>
            <a:endParaRPr lang="en-GB" sz="1500" b="1" dirty="0">
              <a:solidFill>
                <a:schemeClr val="tx1"/>
              </a:solidFill>
            </a:endParaRPr>
          </a:p>
          <a:p>
            <a:r>
              <a:rPr lang="en-GB" sz="1500" b="1" dirty="0" smtClean="0">
                <a:solidFill>
                  <a:schemeClr val="tx1"/>
                </a:solidFill>
              </a:rPr>
              <a:t> </a:t>
            </a:r>
            <a:endParaRPr lang="en-GB" sz="1500" b="1" dirty="0">
              <a:solidFill>
                <a:schemeClr val="tx1"/>
              </a:solidFill>
            </a:endParaRPr>
          </a:p>
          <a:p>
            <a:r>
              <a:rPr lang="en-GB" sz="1500" b="1" dirty="0">
                <a:solidFill>
                  <a:schemeClr val="tx1"/>
                </a:solidFill>
              </a:rPr>
              <a:t>Nisbet Plantation is one of the world's best resorts according to </a:t>
            </a:r>
          </a:p>
        </p:txBody>
      </p:sp>
    </p:spTree>
    <p:extLst>
      <p:ext uri="{BB962C8B-B14F-4D97-AF65-F5344CB8AC3E}">
        <p14:creationId xmlns:p14="http://schemas.microsoft.com/office/powerpoint/2010/main" val="3801600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smtClean="0"/>
              <a:t>References </a:t>
            </a:r>
            <a:endParaRPr lang="en-GB"/>
          </a:p>
        </p:txBody>
      </p:sp>
      <p:sp>
        <p:nvSpPr>
          <p:cNvPr id="9" name="Content Placeholder 8"/>
          <p:cNvSpPr>
            <a:spLocks noGrp="1"/>
          </p:cNvSpPr>
          <p:nvPr>
            <p:ph idx="1"/>
          </p:nvPr>
        </p:nvSpPr>
        <p:spPr/>
        <p:txBody>
          <a:bodyPr/>
          <a:lstStyle/>
          <a:p>
            <a:r>
              <a:rPr lang="en-GB">
                <a:hlinkClick r:id="rId2"/>
              </a:rPr>
              <a:t>http://</a:t>
            </a:r>
            <a:r>
              <a:rPr lang="en-GB" smtClean="0">
                <a:hlinkClick r:id="rId2"/>
              </a:rPr>
              <a:t>www.qholidays.co.uk/destination_hotel.asp?dID=2&amp;hID=404</a:t>
            </a:r>
            <a:endParaRPr lang="en-GB"/>
          </a:p>
          <a:p>
            <a:r>
              <a:rPr lang="en-GB">
                <a:hlinkClick r:id="rId3"/>
              </a:rPr>
              <a:t>http://www.telegraph.co.uk/travel/destinations/caribbean/saint-kitts-and-nevis/st-kitts/hotels/ottleys-plantation-inn-hotel</a:t>
            </a:r>
            <a:r>
              <a:rPr lang="en-GB" smtClean="0">
                <a:hlinkClick r:id="rId3"/>
              </a:rPr>
              <a:t>/</a:t>
            </a:r>
            <a:endParaRPr lang="en-GB" smtClean="0"/>
          </a:p>
          <a:p>
            <a:r>
              <a:rPr lang="en-GB">
                <a:hlinkClick r:id="rId4"/>
              </a:rPr>
              <a:t>http://</a:t>
            </a:r>
            <a:r>
              <a:rPr lang="en-GB" smtClean="0">
                <a:hlinkClick r:id="rId4"/>
              </a:rPr>
              <a:t>heritagebrandon.ca/heritage-designation/historical-significance</a:t>
            </a:r>
            <a:endParaRPr lang="en-GB" smtClean="0"/>
          </a:p>
          <a:p>
            <a:r>
              <a:rPr lang="en-GB">
                <a:hlinkClick r:id="rId5"/>
              </a:rPr>
              <a:t>http://www.stkittstourism.kn</a:t>
            </a:r>
            <a:r>
              <a:rPr lang="en-GB" smtClean="0">
                <a:hlinkClick r:id="rId5"/>
              </a:rPr>
              <a:t>/</a:t>
            </a:r>
            <a:endParaRPr lang="en-GB" smtClean="0"/>
          </a:p>
          <a:p>
            <a:r>
              <a:rPr lang="en-GB">
                <a:hlinkClick r:id="rId6"/>
              </a:rPr>
              <a:t>https://</a:t>
            </a:r>
            <a:r>
              <a:rPr lang="en-GB" smtClean="0">
                <a:hlinkClick r:id="rId6"/>
              </a:rPr>
              <a:t>www.google.com/search?q=national+Museum+st.kitts&amp;tbm=isch&amp;tbo=u&amp;source=univ&amp;sa=X&amp;ved=0ahUKEwiItK6o-5PUAhUDJCYKHQyFDZ4QsAQIRQ&amp;biw=1138&amp;bih=530&amp;dpr=1.2#imgrc=4Ub2IIDP0NJGeM</a:t>
            </a:r>
            <a:endParaRPr lang="en-GB" smtClean="0"/>
          </a:p>
          <a:p>
            <a:r>
              <a:rPr lang="en-GB"/>
              <a:t>http://www.stkittstourism.kn/explore-st-kitts-activities-attractions-historical-sites-display.php?business=138</a:t>
            </a:r>
          </a:p>
        </p:txBody>
      </p:sp>
    </p:spTree>
    <p:extLst>
      <p:ext uri="{BB962C8B-B14F-4D97-AF65-F5344CB8AC3E}">
        <p14:creationId xmlns:p14="http://schemas.microsoft.com/office/powerpoint/2010/main" val="1560115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Resources </a:t>
            </a:r>
            <a:endParaRPr lang="en-GB"/>
          </a:p>
        </p:txBody>
      </p:sp>
      <p:sp>
        <p:nvSpPr>
          <p:cNvPr id="3" name="Content Placeholder 2"/>
          <p:cNvSpPr>
            <a:spLocks noGrp="1"/>
          </p:cNvSpPr>
          <p:nvPr>
            <p:ph idx="1"/>
          </p:nvPr>
        </p:nvSpPr>
        <p:spPr/>
        <p:txBody>
          <a:bodyPr/>
          <a:lstStyle/>
          <a:p>
            <a:r>
              <a:rPr lang="en-GB"/>
              <a:t>http://www.stkittsheritage.com/?page_id=1183</a:t>
            </a:r>
          </a:p>
        </p:txBody>
      </p:sp>
    </p:spTree>
    <p:extLst>
      <p:ext uri="{BB962C8B-B14F-4D97-AF65-F5344CB8AC3E}">
        <p14:creationId xmlns:p14="http://schemas.microsoft.com/office/powerpoint/2010/main" val="2896368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makes a building </a:t>
            </a:r>
            <a:r>
              <a:rPr lang="en-GB" b="1" dirty="0" smtClean="0"/>
              <a:t>Historic/Heritage</a:t>
            </a:r>
            <a:r>
              <a:rPr lang="en-GB" dirty="0" smtClean="0"/>
              <a:t>?</a:t>
            </a:r>
            <a:endParaRPr lang="en-GB" dirty="0"/>
          </a:p>
        </p:txBody>
      </p:sp>
      <p:sp>
        <p:nvSpPr>
          <p:cNvPr id="3" name="Content Placeholder 2"/>
          <p:cNvSpPr>
            <a:spLocks noGrp="1"/>
          </p:cNvSpPr>
          <p:nvPr>
            <p:ph idx="1"/>
          </p:nvPr>
        </p:nvSpPr>
        <p:spPr/>
        <p:txBody>
          <a:bodyPr/>
          <a:lstStyle/>
          <a:p>
            <a:r>
              <a:rPr lang="en-GB" b="1" dirty="0" smtClean="0">
                <a:solidFill>
                  <a:srgbClr val="FF0000"/>
                </a:solidFill>
              </a:rPr>
              <a:t>History </a:t>
            </a:r>
          </a:p>
          <a:p>
            <a:pPr>
              <a:buFont typeface="Arial" panose="020B0604020202020204" pitchFamily="34" charset="0"/>
              <a:buChar char="•"/>
            </a:pPr>
            <a:r>
              <a:rPr lang="en-GB" b="1" dirty="0">
                <a:solidFill>
                  <a:srgbClr val="FF0000"/>
                </a:solidFill>
              </a:rPr>
              <a:t> </a:t>
            </a:r>
            <a:r>
              <a:rPr lang="en-GB" b="1" dirty="0" smtClean="0">
                <a:solidFill>
                  <a:srgbClr val="FF0000"/>
                </a:solidFill>
              </a:rPr>
              <a:t>Who were the </a:t>
            </a:r>
            <a:r>
              <a:rPr lang="en-GB" b="1" dirty="0">
                <a:solidFill>
                  <a:srgbClr val="FF0000"/>
                </a:solidFill>
              </a:rPr>
              <a:t>original occupants and what did they do for a living</a:t>
            </a:r>
            <a:r>
              <a:rPr lang="en-GB" b="1" dirty="0" smtClean="0">
                <a:solidFill>
                  <a:srgbClr val="FF0000"/>
                </a:solidFill>
              </a:rPr>
              <a:t>?</a:t>
            </a:r>
            <a:endParaRPr lang="en-GB" b="1" dirty="0">
              <a:solidFill>
                <a:srgbClr val="FF0000"/>
              </a:solidFill>
            </a:endParaRPr>
          </a:p>
          <a:p>
            <a:pPr marL="0" indent="0">
              <a:buNone/>
            </a:pPr>
            <a:r>
              <a:rPr lang="en-GB" b="1" dirty="0" smtClean="0">
                <a:solidFill>
                  <a:srgbClr val="FF0000"/>
                </a:solidFill>
              </a:rPr>
              <a:t>    </a:t>
            </a:r>
          </a:p>
          <a:p>
            <a:pPr>
              <a:buFont typeface="Arial" panose="020B0604020202020204" pitchFamily="34" charset="0"/>
              <a:buChar char="•"/>
            </a:pPr>
            <a:r>
              <a:rPr lang="en-GB" b="1" dirty="0">
                <a:solidFill>
                  <a:srgbClr val="FF0000"/>
                </a:solidFill>
              </a:rPr>
              <a:t> </a:t>
            </a:r>
            <a:r>
              <a:rPr lang="en-GB" b="1" dirty="0" smtClean="0">
                <a:solidFill>
                  <a:srgbClr val="FF0000"/>
                </a:solidFill>
              </a:rPr>
              <a:t> Did </a:t>
            </a:r>
            <a:r>
              <a:rPr lang="en-GB" b="1" dirty="0">
                <a:solidFill>
                  <a:srgbClr val="FF0000"/>
                </a:solidFill>
              </a:rPr>
              <a:t>an event of historical importance occur in the building</a:t>
            </a:r>
            <a:r>
              <a:rPr lang="en-GB" b="1" dirty="0" smtClean="0">
                <a:solidFill>
                  <a:srgbClr val="FF0000"/>
                </a:solidFill>
              </a:rPr>
              <a:t>?</a:t>
            </a:r>
          </a:p>
          <a:p>
            <a:pPr marL="0" indent="0">
              <a:buNone/>
            </a:pPr>
            <a:endParaRPr lang="en-GB" b="1" dirty="0">
              <a:solidFill>
                <a:srgbClr val="FF0000"/>
              </a:solidFill>
            </a:endParaRPr>
          </a:p>
          <a:p>
            <a:pPr>
              <a:buFont typeface="Arial" panose="020B0604020202020204" pitchFamily="34" charset="0"/>
              <a:buChar char="•"/>
            </a:pPr>
            <a:r>
              <a:rPr lang="en-GB" b="1" dirty="0" smtClean="0">
                <a:solidFill>
                  <a:srgbClr val="FF0000"/>
                </a:solidFill>
              </a:rPr>
              <a:t>  Can </a:t>
            </a:r>
            <a:r>
              <a:rPr lang="en-GB" b="1" dirty="0">
                <a:solidFill>
                  <a:srgbClr val="FF0000"/>
                </a:solidFill>
              </a:rPr>
              <a:t>the building be said to illustrate a historical issue?</a:t>
            </a:r>
          </a:p>
          <a:p>
            <a:pPr marL="0" indent="0">
              <a:buNone/>
            </a:pPr>
            <a:endParaRPr lang="en-GB" b="1" dirty="0" smtClean="0">
              <a:solidFill>
                <a:srgbClr val="FF0000"/>
              </a:solidFill>
            </a:endParaRPr>
          </a:p>
          <a:p>
            <a:pPr marL="0" indent="0">
              <a:buNone/>
            </a:pPr>
            <a:r>
              <a:rPr lang="en-GB" dirty="0"/>
              <a:t> </a:t>
            </a:r>
            <a:r>
              <a:rPr lang="en-GB" dirty="0" smtClean="0"/>
              <a:t>     </a:t>
            </a:r>
          </a:p>
        </p:txBody>
      </p:sp>
    </p:spTree>
    <p:extLst>
      <p:ext uri="{BB962C8B-B14F-4D97-AF65-F5344CB8AC3E}">
        <p14:creationId xmlns:p14="http://schemas.microsoft.com/office/powerpoint/2010/main" val="3057129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makes a building </a:t>
            </a:r>
            <a:r>
              <a:rPr lang="en-GB" b="1" dirty="0" smtClean="0"/>
              <a:t>Historic/Heritage</a:t>
            </a:r>
            <a:r>
              <a:rPr lang="en-GB" dirty="0" smtClean="0"/>
              <a:t>?</a:t>
            </a:r>
            <a:endParaRPr lang="en-GB" dirty="0"/>
          </a:p>
        </p:txBody>
      </p:sp>
      <p:sp>
        <p:nvSpPr>
          <p:cNvPr id="3" name="Content Placeholder 2"/>
          <p:cNvSpPr>
            <a:spLocks noGrp="1"/>
          </p:cNvSpPr>
          <p:nvPr>
            <p:ph idx="1"/>
          </p:nvPr>
        </p:nvSpPr>
        <p:spPr/>
        <p:txBody>
          <a:bodyPr/>
          <a:lstStyle/>
          <a:p>
            <a:pPr>
              <a:lnSpc>
                <a:spcPct val="150000"/>
              </a:lnSpc>
            </a:pPr>
            <a:r>
              <a:rPr lang="en-GB" b="1" dirty="0" smtClean="0">
                <a:solidFill>
                  <a:srgbClr val="FF0000"/>
                </a:solidFill>
              </a:rPr>
              <a:t>Environment </a:t>
            </a:r>
          </a:p>
          <a:p>
            <a:pPr marL="0" indent="0">
              <a:lnSpc>
                <a:spcPct val="150000"/>
              </a:lnSpc>
              <a:buNone/>
            </a:pPr>
            <a:endParaRPr lang="en-GB" b="1" dirty="0">
              <a:solidFill>
                <a:srgbClr val="FF0000"/>
              </a:solidFill>
            </a:endParaRPr>
          </a:p>
          <a:p>
            <a:pPr>
              <a:lnSpc>
                <a:spcPct val="150000"/>
              </a:lnSpc>
              <a:buFont typeface="Arial" panose="020B0604020202020204" pitchFamily="34" charset="0"/>
              <a:buChar char="•"/>
            </a:pPr>
            <a:r>
              <a:rPr lang="en-GB" b="1" dirty="0" smtClean="0">
                <a:solidFill>
                  <a:srgbClr val="FF0000"/>
                </a:solidFill>
              </a:rPr>
              <a:t>Does </a:t>
            </a:r>
            <a:r>
              <a:rPr lang="en-GB" b="1" dirty="0">
                <a:solidFill>
                  <a:srgbClr val="FF0000"/>
                </a:solidFill>
              </a:rPr>
              <a:t>the building look like any others in the community</a:t>
            </a:r>
            <a:r>
              <a:rPr lang="en-GB" b="1" dirty="0" smtClean="0">
                <a:solidFill>
                  <a:srgbClr val="FF0000"/>
                </a:solidFill>
              </a:rPr>
              <a:t>?</a:t>
            </a:r>
          </a:p>
          <a:p>
            <a:pPr marL="0" indent="0">
              <a:lnSpc>
                <a:spcPct val="150000"/>
              </a:lnSpc>
              <a:buNone/>
            </a:pPr>
            <a:endParaRPr lang="en-GB" b="1" dirty="0">
              <a:solidFill>
                <a:srgbClr val="FF0000"/>
              </a:solidFill>
            </a:endParaRPr>
          </a:p>
          <a:p>
            <a:pPr>
              <a:lnSpc>
                <a:spcPct val="150000"/>
              </a:lnSpc>
              <a:buFont typeface="Arial" panose="020B0604020202020204" pitchFamily="34" charset="0"/>
              <a:buChar char="•"/>
            </a:pPr>
            <a:r>
              <a:rPr lang="en-GB" b="1" dirty="0" smtClean="0">
                <a:solidFill>
                  <a:srgbClr val="FF0000"/>
                </a:solidFill>
              </a:rPr>
              <a:t> Is the building a landmark ?</a:t>
            </a:r>
          </a:p>
        </p:txBody>
      </p:sp>
    </p:spTree>
    <p:extLst>
      <p:ext uri="{BB962C8B-B14F-4D97-AF65-F5344CB8AC3E}">
        <p14:creationId xmlns:p14="http://schemas.microsoft.com/office/powerpoint/2010/main" val="1106044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makes a </a:t>
            </a:r>
            <a:r>
              <a:rPr lang="en-GB" b="1"/>
              <a:t>building </a:t>
            </a:r>
            <a:r>
              <a:rPr lang="en-GB" b="1" smtClean="0"/>
              <a:t>Historic/Heritage</a:t>
            </a:r>
            <a:r>
              <a:rPr lang="en-GB" smtClean="0"/>
              <a:t>?</a:t>
            </a:r>
            <a:endParaRPr lang="en-GB" dirty="0"/>
          </a:p>
        </p:txBody>
      </p:sp>
      <p:sp>
        <p:nvSpPr>
          <p:cNvPr id="3" name="Content Placeholder 2"/>
          <p:cNvSpPr>
            <a:spLocks noGrp="1"/>
          </p:cNvSpPr>
          <p:nvPr>
            <p:ph idx="1"/>
          </p:nvPr>
        </p:nvSpPr>
        <p:spPr/>
        <p:txBody>
          <a:bodyPr/>
          <a:lstStyle/>
          <a:p>
            <a:pPr>
              <a:lnSpc>
                <a:spcPct val="200000"/>
              </a:lnSpc>
            </a:pPr>
            <a:r>
              <a:rPr lang="en-GB" b="1" dirty="0" smtClean="0">
                <a:solidFill>
                  <a:srgbClr val="FF0000"/>
                </a:solidFill>
              </a:rPr>
              <a:t>Architecture </a:t>
            </a:r>
          </a:p>
          <a:p>
            <a:pPr>
              <a:lnSpc>
                <a:spcPct val="200000"/>
              </a:lnSpc>
              <a:buFont typeface="Arial" panose="020B0604020202020204" pitchFamily="34" charset="0"/>
              <a:buChar char="•"/>
            </a:pPr>
            <a:r>
              <a:rPr lang="en-GB" b="1" dirty="0" smtClean="0">
                <a:solidFill>
                  <a:srgbClr val="FF0000"/>
                </a:solidFill>
              </a:rPr>
              <a:t>When </a:t>
            </a:r>
            <a:r>
              <a:rPr lang="en-GB" b="1" dirty="0">
                <a:solidFill>
                  <a:srgbClr val="FF0000"/>
                </a:solidFill>
              </a:rPr>
              <a:t>was the building constructed</a:t>
            </a:r>
            <a:r>
              <a:rPr lang="en-GB" b="1" dirty="0" smtClean="0">
                <a:solidFill>
                  <a:srgbClr val="FF0000"/>
                </a:solidFill>
              </a:rPr>
              <a:t>?</a:t>
            </a:r>
          </a:p>
          <a:p>
            <a:pPr>
              <a:lnSpc>
                <a:spcPct val="200000"/>
              </a:lnSpc>
              <a:buFont typeface="Arial" panose="020B0604020202020204" pitchFamily="34" charset="0"/>
              <a:buChar char="•"/>
            </a:pPr>
            <a:r>
              <a:rPr lang="en-GB" b="1" dirty="0">
                <a:solidFill>
                  <a:srgbClr val="FF0000"/>
                </a:solidFill>
              </a:rPr>
              <a:t>Who designed and/or constructed the building</a:t>
            </a:r>
            <a:r>
              <a:rPr lang="en-GB" b="1" dirty="0" smtClean="0">
                <a:solidFill>
                  <a:srgbClr val="FF0000"/>
                </a:solidFill>
              </a:rPr>
              <a:t>?</a:t>
            </a:r>
          </a:p>
          <a:p>
            <a:pPr>
              <a:lnSpc>
                <a:spcPct val="200000"/>
              </a:lnSpc>
              <a:buFont typeface="Arial" panose="020B0604020202020204" pitchFamily="34" charset="0"/>
              <a:buChar char="•"/>
            </a:pPr>
            <a:r>
              <a:rPr lang="en-GB" b="1" dirty="0">
                <a:solidFill>
                  <a:srgbClr val="FF0000"/>
                </a:solidFill>
              </a:rPr>
              <a:t>Did the designer use a style or tradition to create the design</a:t>
            </a:r>
            <a:r>
              <a:rPr lang="en-GB" b="1" dirty="0" smtClean="0">
                <a:solidFill>
                  <a:srgbClr val="FF0000"/>
                </a:solidFill>
              </a:rPr>
              <a:t>?</a:t>
            </a:r>
          </a:p>
          <a:p>
            <a:pPr>
              <a:lnSpc>
                <a:spcPct val="200000"/>
              </a:lnSpc>
              <a:buFont typeface="Arial" panose="020B0604020202020204" pitchFamily="34" charset="0"/>
              <a:buChar char="•"/>
            </a:pPr>
            <a:r>
              <a:rPr lang="en-GB" b="1" dirty="0">
                <a:solidFill>
                  <a:srgbClr val="FF0000"/>
                </a:solidFill>
              </a:rPr>
              <a:t>What materials were used in the construction of the building?</a:t>
            </a:r>
          </a:p>
          <a:p>
            <a:pPr marL="0" indent="0">
              <a:buNone/>
            </a:pPr>
            <a:endParaRPr lang="en-GB" dirty="0">
              <a:solidFill>
                <a:srgbClr val="FF0000"/>
              </a:solidFill>
            </a:endParaRPr>
          </a:p>
        </p:txBody>
      </p:sp>
    </p:spTree>
    <p:extLst>
      <p:ext uri="{BB962C8B-B14F-4D97-AF65-F5344CB8AC3E}">
        <p14:creationId xmlns:p14="http://schemas.microsoft.com/office/powerpoint/2010/main" val="308887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smtClean="0"/>
              <a:t>HISTORIC/HERITAGE </a:t>
            </a:r>
            <a:r>
              <a:rPr lang="en-GB" b="1" dirty="0" smtClean="0"/>
              <a:t>BUILDINGS ST.KITTS-NEVIS</a:t>
            </a:r>
            <a:endParaRPr lang="en-GB" b="1" dirty="0"/>
          </a:p>
        </p:txBody>
      </p:sp>
      <p:sp>
        <p:nvSpPr>
          <p:cNvPr id="3" name="Content Placeholder 2"/>
          <p:cNvSpPr>
            <a:spLocks noGrp="1"/>
          </p:cNvSpPr>
          <p:nvPr>
            <p:ph idx="1"/>
          </p:nvPr>
        </p:nvSpPr>
        <p:spPr/>
        <p:txBody>
          <a:bodyPr>
            <a:normAutofit/>
          </a:bodyPr>
          <a:lstStyle/>
          <a:p>
            <a:r>
              <a:rPr lang="en-GB" b="1" dirty="0" smtClean="0">
                <a:solidFill>
                  <a:srgbClr val="C00000"/>
                </a:solidFill>
              </a:rPr>
              <a:t>St. Georges Anglican Church </a:t>
            </a:r>
          </a:p>
          <a:p>
            <a:r>
              <a:rPr lang="en-GB" b="1" dirty="0" smtClean="0">
                <a:solidFill>
                  <a:srgbClr val="C00000"/>
                </a:solidFill>
              </a:rPr>
              <a:t>Co-cathedral of Immaculate Conception</a:t>
            </a:r>
          </a:p>
          <a:p>
            <a:r>
              <a:rPr lang="en-GB" b="1" dirty="0" smtClean="0">
                <a:solidFill>
                  <a:srgbClr val="C00000"/>
                </a:solidFill>
              </a:rPr>
              <a:t>St. Thomas Anglican ( Middle Island ) Anglican Church </a:t>
            </a:r>
          </a:p>
          <a:p>
            <a:r>
              <a:rPr lang="en-GB" b="1" dirty="0" smtClean="0">
                <a:solidFill>
                  <a:srgbClr val="C00000"/>
                </a:solidFill>
              </a:rPr>
              <a:t>Cottle Church</a:t>
            </a:r>
          </a:p>
          <a:p>
            <a:r>
              <a:rPr lang="en-GB" b="1" dirty="0" smtClean="0">
                <a:solidFill>
                  <a:srgbClr val="C00000"/>
                </a:solidFill>
              </a:rPr>
              <a:t>St. Pauls Anglican Church</a:t>
            </a:r>
          </a:p>
          <a:p>
            <a:r>
              <a:rPr lang="en-GB" b="1" dirty="0" smtClean="0">
                <a:solidFill>
                  <a:srgbClr val="C00000"/>
                </a:solidFill>
              </a:rPr>
              <a:t>St. Thomas </a:t>
            </a:r>
            <a:r>
              <a:rPr lang="en-GB" b="1" dirty="0">
                <a:solidFill>
                  <a:srgbClr val="C00000"/>
                </a:solidFill>
              </a:rPr>
              <a:t>Lowland Anglican Church </a:t>
            </a:r>
          </a:p>
          <a:p>
            <a:pPr marL="0" indent="0">
              <a:buNone/>
            </a:pPr>
            <a:endParaRPr lang="en-GB" dirty="0"/>
          </a:p>
        </p:txBody>
      </p:sp>
    </p:spTree>
    <p:extLst>
      <p:ext uri="{BB962C8B-B14F-4D97-AF65-F5344CB8AC3E}">
        <p14:creationId xmlns:p14="http://schemas.microsoft.com/office/powerpoint/2010/main" val="4000108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smtClean="0"/>
              <a:t>HISTORIC/HERITAGE </a:t>
            </a:r>
            <a:r>
              <a:rPr lang="en-GB" b="1"/>
              <a:t>BUILDINGS </a:t>
            </a:r>
            <a:r>
              <a:rPr lang="en-GB" b="1" smtClean="0"/>
              <a:t>IN ST.KITTS-NEVIS</a:t>
            </a:r>
            <a:endParaRPr lang="en-GB" dirty="0"/>
          </a:p>
        </p:txBody>
      </p:sp>
      <p:sp>
        <p:nvSpPr>
          <p:cNvPr id="3" name="Content Placeholder 2"/>
          <p:cNvSpPr>
            <a:spLocks noGrp="1"/>
          </p:cNvSpPr>
          <p:nvPr>
            <p:ph idx="1"/>
          </p:nvPr>
        </p:nvSpPr>
        <p:spPr/>
        <p:txBody>
          <a:bodyPr/>
          <a:lstStyle/>
          <a:p>
            <a:endParaRPr lang="en-GB" b="1" dirty="0" smtClean="0">
              <a:solidFill>
                <a:srgbClr val="C00000"/>
              </a:solidFill>
            </a:endParaRPr>
          </a:p>
          <a:p>
            <a:r>
              <a:rPr lang="en-GB" b="1" dirty="0">
                <a:solidFill>
                  <a:srgbClr val="C00000"/>
                </a:solidFill>
              </a:rPr>
              <a:t>Bath Hotel and Spring House</a:t>
            </a:r>
          </a:p>
          <a:p>
            <a:r>
              <a:rPr lang="en-GB" b="1" dirty="0">
                <a:solidFill>
                  <a:srgbClr val="C00000"/>
                </a:solidFill>
              </a:rPr>
              <a:t>Museum of Nevis History</a:t>
            </a:r>
            <a:r>
              <a:rPr lang="en-GB" dirty="0"/>
              <a:t> </a:t>
            </a:r>
            <a:r>
              <a:rPr lang="en-GB" b="1" dirty="0">
                <a:solidFill>
                  <a:srgbClr val="C00000"/>
                </a:solidFill>
              </a:rPr>
              <a:t> </a:t>
            </a:r>
          </a:p>
          <a:p>
            <a:r>
              <a:rPr lang="en-GB" b="1" dirty="0">
                <a:solidFill>
                  <a:srgbClr val="C00000"/>
                </a:solidFill>
              </a:rPr>
              <a:t>Ottley’s Plantation </a:t>
            </a:r>
            <a:r>
              <a:rPr lang="en-GB" b="1" dirty="0" smtClean="0">
                <a:solidFill>
                  <a:srgbClr val="C00000"/>
                </a:solidFill>
              </a:rPr>
              <a:t>Inn</a:t>
            </a:r>
          </a:p>
          <a:p>
            <a:r>
              <a:rPr lang="en-GB" b="1" smtClean="0">
                <a:solidFill>
                  <a:srgbClr val="C00000"/>
                </a:solidFill>
              </a:rPr>
              <a:t>The Government </a:t>
            </a:r>
            <a:r>
              <a:rPr lang="en-GB" b="1" dirty="0">
                <a:solidFill>
                  <a:srgbClr val="C00000"/>
                </a:solidFill>
              </a:rPr>
              <a:t>House </a:t>
            </a:r>
          </a:p>
          <a:p>
            <a:r>
              <a:rPr lang="en-GB" b="1" dirty="0">
                <a:solidFill>
                  <a:srgbClr val="C00000"/>
                </a:solidFill>
              </a:rPr>
              <a:t>National Museum</a:t>
            </a:r>
          </a:p>
          <a:p>
            <a:r>
              <a:rPr lang="en-GB" b="1" dirty="0">
                <a:solidFill>
                  <a:srgbClr val="C00000"/>
                </a:solidFill>
              </a:rPr>
              <a:t>Fairview / Nirvana Guest House </a:t>
            </a:r>
          </a:p>
          <a:p>
            <a:endParaRPr lang="en-GB" b="1" dirty="0">
              <a:solidFill>
                <a:srgbClr val="C00000"/>
              </a:solidFill>
            </a:endParaRPr>
          </a:p>
        </p:txBody>
      </p:sp>
    </p:spTree>
    <p:extLst>
      <p:ext uri="{BB962C8B-B14F-4D97-AF65-F5344CB8AC3E}">
        <p14:creationId xmlns:p14="http://schemas.microsoft.com/office/powerpoint/2010/main" val="1103629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smtClean="0"/>
              <a:t>HISTORIC/HERITAGE </a:t>
            </a:r>
            <a:r>
              <a:rPr lang="en-GB" b="1" dirty="0"/>
              <a:t>BUILDINGS ST.KITTS-NEVIS</a:t>
            </a:r>
            <a:endParaRPr lang="en-GB" dirty="0"/>
          </a:p>
        </p:txBody>
      </p:sp>
      <p:sp>
        <p:nvSpPr>
          <p:cNvPr id="3" name="Content Placeholder 2"/>
          <p:cNvSpPr>
            <a:spLocks noGrp="1"/>
          </p:cNvSpPr>
          <p:nvPr>
            <p:ph idx="1"/>
          </p:nvPr>
        </p:nvSpPr>
        <p:spPr/>
        <p:txBody>
          <a:bodyPr/>
          <a:lstStyle/>
          <a:p>
            <a:r>
              <a:rPr lang="en-GB" b="1" dirty="0" smtClean="0">
                <a:solidFill>
                  <a:srgbClr val="C00000"/>
                </a:solidFill>
              </a:rPr>
              <a:t>The Georgian House </a:t>
            </a:r>
          </a:p>
          <a:p>
            <a:r>
              <a:rPr lang="en-GB" b="1" dirty="0" smtClean="0">
                <a:solidFill>
                  <a:srgbClr val="C00000"/>
                </a:solidFill>
              </a:rPr>
              <a:t>Rawlins’ Plantation House </a:t>
            </a:r>
          </a:p>
          <a:p>
            <a:r>
              <a:rPr lang="en-GB" b="1" dirty="0">
                <a:solidFill>
                  <a:srgbClr val="C00000"/>
                </a:solidFill>
              </a:rPr>
              <a:t>Nisbet Plantation Beach Club Hotel </a:t>
            </a:r>
          </a:p>
        </p:txBody>
      </p:sp>
    </p:spTree>
    <p:extLst>
      <p:ext uri="{BB962C8B-B14F-4D97-AF65-F5344CB8AC3E}">
        <p14:creationId xmlns:p14="http://schemas.microsoft.com/office/powerpoint/2010/main" val="1033529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C00000"/>
                </a:solidFill>
              </a:rPr>
              <a:t>St . Georges Anglican Church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210469"/>
            <a:ext cx="5181600" cy="3886200"/>
          </a:xfrm>
        </p:spPr>
      </p:pic>
      <p:sp>
        <p:nvSpPr>
          <p:cNvPr id="3" name="Text Placeholder 2"/>
          <p:cNvSpPr>
            <a:spLocks noGrp="1"/>
          </p:cNvSpPr>
          <p:nvPr>
            <p:ph type="body" sz="half" idx="2"/>
          </p:nvPr>
        </p:nvSpPr>
        <p:spPr/>
        <p:txBody>
          <a:bodyPr>
            <a:normAutofit fontScale="70000" lnSpcReduction="20000"/>
          </a:bodyPr>
          <a:lstStyle/>
          <a:p>
            <a:r>
              <a:rPr lang="en-GB" b="1" dirty="0" smtClean="0">
                <a:solidFill>
                  <a:srgbClr val="C00000"/>
                </a:solidFill>
              </a:rPr>
              <a:t>History</a:t>
            </a:r>
          </a:p>
          <a:p>
            <a:endParaRPr lang="en-GB" dirty="0" smtClean="0"/>
          </a:p>
          <a:p>
            <a:r>
              <a:rPr lang="en-GB" b="1" dirty="0" smtClean="0"/>
              <a:t>French </a:t>
            </a:r>
            <a:r>
              <a:rPr lang="en-GB" b="1" dirty="0"/>
              <a:t>occupation of Basseterre, a Roman Catholic Church, named Notre Dame, was erected by the Jesuits. Notre Dame was burnt to the ground in 1706 during the Anglo-French War by English soldiers who were billeted there. </a:t>
            </a:r>
            <a:endParaRPr lang="en-GB" b="1" dirty="0" smtClean="0"/>
          </a:p>
          <a:p>
            <a:r>
              <a:rPr lang="en-GB" b="1" dirty="0" smtClean="0"/>
              <a:t>Re-built </a:t>
            </a:r>
            <a:r>
              <a:rPr lang="en-GB" b="1" dirty="0"/>
              <a:t>by 1710 and re-named St. George’s. </a:t>
            </a:r>
            <a:endParaRPr lang="en-GB" b="1" dirty="0" smtClean="0"/>
          </a:p>
          <a:p>
            <a:r>
              <a:rPr lang="en-GB" b="1" dirty="0" smtClean="0"/>
              <a:t>From </a:t>
            </a:r>
            <a:r>
              <a:rPr lang="en-GB" b="1" dirty="0"/>
              <a:t>the 1720’s, it became a place of worship for the Anglicans. It D</a:t>
            </a:r>
            <a:r>
              <a:rPr lang="en-GB" b="1" dirty="0" smtClean="0"/>
              <a:t>amaged </a:t>
            </a:r>
            <a:r>
              <a:rPr lang="en-GB" b="1" dirty="0"/>
              <a:t>again in the fire of 1763, but once again restored. </a:t>
            </a:r>
          </a:p>
          <a:p>
            <a:r>
              <a:rPr lang="en-GB" b="1" dirty="0" smtClean="0"/>
              <a:t>The </a:t>
            </a:r>
            <a:r>
              <a:rPr lang="en-GB" b="1" dirty="0"/>
              <a:t>earthquake of 1842, followed by the hurricane of 1843, reduced it to ruins, and an entirely new building was planned. But the congregation continued to worship in the ruins until a new church was consecrated on the 25th March, 1859. Seven years afterwards, it was gutted in the Great Fire of 1867; and was re-roofed, and restored in 1869. In a series of hurricanes since 1989, the church was again damaged but restoration work has since been undertaken on the </a:t>
            </a:r>
            <a:r>
              <a:rPr lang="en-GB" b="1" dirty="0" smtClean="0"/>
              <a:t>building</a:t>
            </a:r>
          </a:p>
          <a:p>
            <a:r>
              <a:rPr lang="en-GB" b="1" dirty="0" smtClean="0"/>
              <a:t>Location : Basseterre , St. Kitts</a:t>
            </a:r>
            <a:endParaRPr lang="en-GB" b="1" dirty="0"/>
          </a:p>
          <a:p>
            <a:r>
              <a:rPr lang="en-GB" b="1" dirty="0" smtClean="0"/>
              <a:t>Famous: Home of two Christian Religion ( Catholicism and Anglicanism) . Face the Street of Parliamentary and Ministries, Church Street. </a:t>
            </a:r>
            <a:endParaRPr lang="en-GB" b="1" dirty="0"/>
          </a:p>
        </p:txBody>
      </p:sp>
    </p:spTree>
    <p:extLst>
      <p:ext uri="{BB962C8B-B14F-4D97-AF65-F5344CB8AC3E}">
        <p14:creationId xmlns:p14="http://schemas.microsoft.com/office/powerpoint/2010/main" val="2770262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3134</TotalTime>
  <Words>2220</Words>
  <Application>Microsoft Office PowerPoint</Application>
  <PresentationFormat>Widescreen</PresentationFormat>
  <Paragraphs>167</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 Black</vt:lpstr>
      <vt:lpstr>Century Gothic</vt:lpstr>
      <vt:lpstr>Wingdings 3</vt:lpstr>
      <vt:lpstr>Wisp</vt:lpstr>
      <vt:lpstr>HERITAGE/HISTORIC BUILDINGS ST.KITTS-NEVIS </vt:lpstr>
      <vt:lpstr>What makes a building Historic/Heritage?</vt:lpstr>
      <vt:lpstr>What makes a building Historic/Heritage?</vt:lpstr>
      <vt:lpstr>What makes a building Historic/Heritage?</vt:lpstr>
      <vt:lpstr>What makes a building Historic/Heritage?</vt:lpstr>
      <vt:lpstr>HISTORIC/HERITAGE BUILDINGS ST.KITTS-NEVIS</vt:lpstr>
      <vt:lpstr>HISTORIC/HERITAGE BUILDINGS IN ST.KITTS-NEVIS</vt:lpstr>
      <vt:lpstr>HISTORIC/HERITAGE BUILDINGS ST.KITTS-NEVIS</vt:lpstr>
      <vt:lpstr>St . Georges Anglican Church  </vt:lpstr>
      <vt:lpstr>Co-cathedral of Immaculate Conception</vt:lpstr>
      <vt:lpstr>St. Thomas’ Lowland Anglican Church </vt:lpstr>
      <vt:lpstr>Cottle Church</vt:lpstr>
      <vt:lpstr>St. Pauls’ Anglican Church </vt:lpstr>
      <vt:lpstr>St. Thomas’ Anglican Church </vt:lpstr>
      <vt:lpstr>The Government House </vt:lpstr>
      <vt:lpstr>National Museum/Old Treasury Building </vt:lpstr>
      <vt:lpstr>Fairview / Nirvana Great House </vt:lpstr>
      <vt:lpstr>Bath Hotel and Spring House </vt:lpstr>
      <vt:lpstr>Museum of Nevis History/ Alexander Hamilton Birth Place </vt:lpstr>
      <vt:lpstr>Ottley’s Plantation Inn</vt:lpstr>
      <vt:lpstr> The Georgian House </vt:lpstr>
      <vt:lpstr>Rawlins' Plantation  House </vt:lpstr>
      <vt:lpstr>Nisbet Plantation Beach Club Hotel ( Great House)</vt:lpstr>
      <vt:lpstr>References </vt:lpstr>
      <vt:lpstr>Resources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HERITAGE/HISTORICAL BUILDINGS</dc:title>
  <dc:creator>lavernebrookes</dc:creator>
  <cp:lastModifiedBy>lavernebrookes</cp:lastModifiedBy>
  <cp:revision>203</cp:revision>
  <dcterms:created xsi:type="dcterms:W3CDTF">2017-05-28T14:09:38Z</dcterms:created>
  <dcterms:modified xsi:type="dcterms:W3CDTF">2017-06-01T14:34:09Z</dcterms:modified>
</cp:coreProperties>
</file>